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 id="2147483697" r:id="rId4"/>
  </p:sldMasterIdLst>
  <p:notesMasterIdLst>
    <p:notesMasterId r:id="rId41"/>
  </p:notesMasterIdLst>
  <p:sldIdLst>
    <p:sldId id="256" r:id="rId5"/>
    <p:sldId id="259" r:id="rId6"/>
    <p:sldId id="260" r:id="rId7"/>
    <p:sldId id="289" r:id="rId8"/>
    <p:sldId id="261" r:id="rId9"/>
    <p:sldId id="262" r:id="rId10"/>
    <p:sldId id="290" r:id="rId11"/>
    <p:sldId id="263" r:id="rId12"/>
    <p:sldId id="264" r:id="rId13"/>
    <p:sldId id="291" r:id="rId14"/>
    <p:sldId id="265" r:id="rId15"/>
    <p:sldId id="266" r:id="rId16"/>
    <p:sldId id="267" r:id="rId17"/>
    <p:sldId id="268" r:id="rId18"/>
    <p:sldId id="287" r:id="rId19"/>
    <p:sldId id="269" r:id="rId20"/>
    <p:sldId id="288" r:id="rId21"/>
    <p:sldId id="270" r:id="rId22"/>
    <p:sldId id="271" r:id="rId23"/>
    <p:sldId id="272" r:id="rId24"/>
    <p:sldId id="292" r:id="rId25"/>
    <p:sldId id="293"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Lst>
  <p:sldSz cx="7772400" cy="10058400"/>
  <p:notesSz cx="6858000" cy="9144000"/>
  <p:embeddedFontLst>
    <p:embeddedFont>
      <p:font typeface="Helvetica Neue" panose="02000503000000020004" pitchFamily="2"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Open Sans Light" panose="020F0302020204030204" pitchFamily="34" charset="0"/>
      <p:regular r:id="rId50"/>
      <p:bold r:id="rId51"/>
      <p:italic r:id="rId52"/>
      <p:boldItalic r:id="rId53"/>
    </p:embeddedFont>
    <p:embeddedFont>
      <p:font typeface="Source Code Pro" panose="020B0509030403020204" pitchFamily="49"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67"/>
    <p:restoredTop sz="86377"/>
  </p:normalViewPr>
  <p:slideViewPr>
    <p:cSldViewPr snapToGrid="0" snapToObjects="1">
      <p:cViewPr>
        <p:scale>
          <a:sx n="100" d="100"/>
          <a:sy n="100" d="100"/>
        </p:scale>
        <p:origin x="1432" y="-592"/>
      </p:cViewPr>
      <p:guideLst/>
    </p:cSldViewPr>
  </p:slideViewPr>
  <p:outlineViewPr>
    <p:cViewPr>
      <p:scale>
        <a:sx n="33" d="100"/>
        <a:sy n="33" d="100"/>
      </p:scale>
      <p:origin x="0" y="-165048"/>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4.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d8c850c25_0_6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d8c850c2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274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g62fb0d8af8_0_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d8c850c25_0_92: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8d8c850c2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d8c850c25_0_9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d8c850c2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d8c850c25_0_10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d8c850c2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d8c850c25_0_10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d8c850c2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889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d8c850c25_0_10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d8c850c2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d8c850c25_0_10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d8c850c2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836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64b864f3db_0_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d8c850c25_0_124: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d8c850c2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d8c850c2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8d8c850c25_0_3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502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693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d8c850c25_0_113: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d8c850c2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c7a96e589_1_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c7a96e58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c7a96e589_1_13: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c7a96e58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c7a96e589_1_19: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c7a96e58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c7a96e589_1_25: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c7a96e58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c7a96e589_1_31: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c7a96e58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c49221f98_6_1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c49221f98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d8c850c25_0_8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d8c850c2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c28c705c4_0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8c28c705c4_0_7: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8c28c705c4_0_17: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8c28c705c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d8c850c25_0_13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d8c850c2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c49221f98_6_21: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8c49221f98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c49221f98_6_2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c49221f98_6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4b864f3db_0_6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g64b864f3db_0_6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8c28c705c4_0_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8c28c705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d8c850c25_0_5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d8c850c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992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d8c850c25_0_5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d8c850c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d8c850c25_0_6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d8c850c2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d8c850c25_0_7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d8c850c2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598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d8c850c25_0_7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d8c850c2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d8c850c25_0_6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d8c850c2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21"/>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21"/>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3"/>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
        <p:cNvGrpSpPr/>
        <p:nvPr/>
      </p:nvGrpSpPr>
      <p:grpSpPr>
        <a:xfrm>
          <a:off x="0" y="0"/>
          <a:ext cx="0" cy="0"/>
          <a:chOff x="0" y="0"/>
          <a:chExt cx="0" cy="0"/>
        </a:xfrm>
      </p:grpSpPr>
      <p:sp>
        <p:nvSpPr>
          <p:cNvPr id="90" name="Google Shape;90;p26"/>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1" name="Google Shape;91;p26"/>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419100" rtl="0">
              <a:spcBef>
                <a:spcPts val="0"/>
              </a:spcBef>
              <a:spcAft>
                <a:spcPts val="0"/>
              </a:spcAft>
              <a:buSzPts val="3000"/>
              <a:buChar char="●"/>
              <a:defRPr sz="3000"/>
            </a:lvl1pPr>
            <a:lvl2pPr marL="914400" lvl="1" indent="-381000" rtl="0">
              <a:spcBef>
                <a:spcPts val="1600"/>
              </a:spcBef>
              <a:spcAft>
                <a:spcPts val="0"/>
              </a:spcAft>
              <a:buSzPts val="2400"/>
              <a:buChar char="○"/>
              <a:defRPr sz="2400"/>
            </a:lvl2pPr>
            <a:lvl3pPr marL="1371600" lvl="2" indent="-342900" rtl="0">
              <a:spcBef>
                <a:spcPts val="1600"/>
              </a:spcBef>
              <a:spcAft>
                <a:spcPts val="0"/>
              </a:spcAft>
              <a:buSzPts val="1800"/>
              <a:buChar char="■"/>
              <a:defRPr sz="1800"/>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9"/>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p29"/>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3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3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3"/>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3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33"/>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34"/>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35"/>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3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200" lvl="0" indent="-317500" rtl="0">
              <a:spcBef>
                <a:spcPts val="2200"/>
              </a:spcBef>
              <a:spcAft>
                <a:spcPts val="0"/>
              </a:spcAft>
              <a:buSzPts val="1400"/>
              <a:buChar char="•"/>
              <a:defRPr/>
            </a:lvl1pPr>
            <a:lvl2pPr marL="914400" lvl="1" indent="-317500" rtl="0">
              <a:spcBef>
                <a:spcPts val="2200"/>
              </a:spcBef>
              <a:spcAft>
                <a:spcPts val="0"/>
              </a:spcAft>
              <a:buSzPts val="1400"/>
              <a:buChar char="•"/>
              <a:defRPr/>
            </a:lvl2pPr>
            <a:lvl3pPr marL="1371600" lvl="2" indent="-317500" rtl="0">
              <a:spcBef>
                <a:spcPts val="2200"/>
              </a:spcBef>
              <a:spcAft>
                <a:spcPts val="0"/>
              </a:spcAft>
              <a:buSzPts val="1400"/>
              <a:buChar char="•"/>
              <a:defRPr/>
            </a:lvl3pPr>
            <a:lvl4pPr marL="1828800" lvl="3" indent="-317500" rtl="0">
              <a:spcBef>
                <a:spcPts val="2200"/>
              </a:spcBef>
              <a:spcAft>
                <a:spcPts val="0"/>
              </a:spcAft>
              <a:buSzPts val="1400"/>
              <a:buChar char="•"/>
              <a:defRPr/>
            </a:lvl4pPr>
            <a:lvl5pPr marL="2286000" lvl="4" indent="-317500" rtl="0">
              <a:spcBef>
                <a:spcPts val="2200"/>
              </a:spcBef>
              <a:spcAft>
                <a:spcPts val="0"/>
              </a:spcAft>
              <a:buSzPts val="1400"/>
              <a:buChar char="•"/>
              <a:defRPr/>
            </a:lvl5pPr>
            <a:lvl6pPr marL="2743200" lvl="5" indent="-317500" rtl="0">
              <a:spcBef>
                <a:spcPts val="2200"/>
              </a:spcBef>
              <a:spcAft>
                <a:spcPts val="0"/>
              </a:spcAft>
              <a:buSzPts val="1400"/>
              <a:buChar char="•"/>
              <a:defRPr/>
            </a:lvl6pPr>
            <a:lvl7pPr marL="3200400" lvl="6" indent="-317500" rtl="0">
              <a:spcBef>
                <a:spcPts val="2200"/>
              </a:spcBef>
              <a:spcAft>
                <a:spcPts val="0"/>
              </a:spcAft>
              <a:buSzPts val="1400"/>
              <a:buChar char="•"/>
              <a:defRPr/>
            </a:lvl7pPr>
            <a:lvl8pPr marL="3657600" lvl="7" indent="-317500" rtl="0">
              <a:spcBef>
                <a:spcPts val="2200"/>
              </a:spcBef>
              <a:spcAft>
                <a:spcPts val="0"/>
              </a:spcAft>
              <a:buSzPts val="1400"/>
              <a:buChar char="•"/>
              <a:defRPr/>
            </a:lvl8pPr>
            <a:lvl9pPr marL="4114800" lvl="8" indent="-317500" rtl="0">
              <a:spcBef>
                <a:spcPts val="220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4" name="Google Shape;54;p13"/>
          <p:cNvPicPr preferRelativeResize="0"/>
          <p:nvPr/>
        </p:nvPicPr>
        <p:blipFill>
          <a:blip r:embed="rId13">
            <a:alphaModFix/>
          </a:blip>
          <a:stretch>
            <a:fillRect/>
          </a:stretch>
        </p:blipFill>
        <p:spPr>
          <a:xfrm>
            <a:off x="6744176" y="8934689"/>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7" name="Google Shape;87;p25"/>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8" name="Google Shape;88;p25"/>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YdBZPpaIQvnD9NbgkeLMb5PeFtnhGGRP/view?usp=sharing"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file/d/14SgnE_0wNpuPdF5ss94GGqIBfcxLnpIF/view"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10.tiff"/></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hyperlink" Target="https://video.udacity-data.com/topher/2020/July/5f2452ca_hr-dataset/hr-dataset.xlsx"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75"/>
        <p:cNvGrpSpPr/>
        <p:nvPr/>
      </p:nvGrpSpPr>
      <p:grpSpPr>
        <a:xfrm>
          <a:off x="0" y="0"/>
          <a:ext cx="0" cy="0"/>
          <a:chOff x="0" y="0"/>
          <a:chExt cx="0" cy="0"/>
        </a:xfrm>
      </p:grpSpPr>
      <p:sp>
        <p:nvSpPr>
          <p:cNvPr id="176" name="Google Shape;176;p51"/>
          <p:cNvSpPr/>
          <p:nvPr/>
        </p:nvSpPr>
        <p:spPr>
          <a:xfrm rot="-5400000">
            <a:off x="4270075" y="6556200"/>
            <a:ext cx="3502200" cy="35022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51"/>
          <p:cNvPicPr preferRelativeResize="0"/>
          <p:nvPr/>
        </p:nvPicPr>
        <p:blipFill>
          <a:blip r:embed="rId3">
            <a:alphaModFix/>
          </a:blip>
          <a:stretch>
            <a:fillRect/>
          </a:stretch>
        </p:blipFill>
        <p:spPr>
          <a:xfrm>
            <a:off x="6049275" y="8353850"/>
            <a:ext cx="1375200" cy="1375200"/>
          </a:xfrm>
          <a:prstGeom prst="rect">
            <a:avLst/>
          </a:prstGeom>
          <a:noFill/>
          <a:ln>
            <a:noFill/>
          </a:ln>
        </p:spPr>
      </p:pic>
      <p:pic>
        <p:nvPicPr>
          <p:cNvPr id="178" name="Google Shape;178;p51"/>
          <p:cNvPicPr preferRelativeResize="0"/>
          <p:nvPr/>
        </p:nvPicPr>
        <p:blipFill>
          <a:blip r:embed="rId4">
            <a:alphaModFix/>
          </a:blip>
          <a:stretch>
            <a:fillRect/>
          </a:stretch>
        </p:blipFill>
        <p:spPr>
          <a:xfrm>
            <a:off x="1146225" y="2111300"/>
            <a:ext cx="5479925" cy="5479925"/>
          </a:xfrm>
          <a:prstGeom prst="rect">
            <a:avLst/>
          </a:prstGeom>
          <a:noFill/>
          <a:ln>
            <a:noFill/>
          </a:ln>
        </p:spPr>
      </p:pic>
      <p:sp>
        <p:nvSpPr>
          <p:cNvPr id="179" name="Google Shape;179;p51"/>
          <p:cNvSpPr txBox="1">
            <a:spLocks noGrp="1"/>
          </p:cNvSpPr>
          <p:nvPr>
            <p:ph type="title" idx="4294967295"/>
          </p:nvPr>
        </p:nvSpPr>
        <p:spPr>
          <a:xfrm>
            <a:off x="264945" y="423371"/>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000">
                <a:solidFill>
                  <a:srgbClr val="FFFFFF"/>
                </a:solidFill>
              </a:rPr>
              <a:t>Tech ABC Corp - HR Database</a:t>
            </a:r>
            <a:endParaRPr sz="4000">
              <a:solidFill>
                <a:srgbClr val="FFFFFF"/>
              </a:solidFill>
            </a:endParaRPr>
          </a:p>
          <a:p>
            <a:pPr marL="0" lvl="0" indent="0" algn="l" rtl="0">
              <a:spcBef>
                <a:spcPts val="0"/>
              </a:spcBef>
              <a:spcAft>
                <a:spcPts val="0"/>
              </a:spcAft>
              <a:buNone/>
            </a:pPr>
            <a:endParaRPr/>
          </a:p>
        </p:txBody>
      </p:sp>
      <p:sp>
        <p:nvSpPr>
          <p:cNvPr id="180" name="Google Shape;180;p51"/>
          <p:cNvSpPr txBox="1">
            <a:spLocks noGrp="1"/>
          </p:cNvSpPr>
          <p:nvPr>
            <p:ph type="title" idx="4294967295"/>
          </p:nvPr>
        </p:nvSpPr>
        <p:spPr>
          <a:xfrm>
            <a:off x="264945" y="1074546"/>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500" dirty="0">
                <a:solidFill>
                  <a:srgbClr val="FFFFFF"/>
                </a:solidFill>
              </a:rPr>
              <a:t>[Arpit Sharma &amp; 6-Jun-2021]</a:t>
            </a:r>
            <a:endParaRPr sz="2500" dirty="0">
              <a:solidFill>
                <a:srgbClr val="FFFFFF"/>
              </a:solidFill>
            </a:endParaRPr>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Technical Requirement</a:t>
            </a:r>
            <a:endParaRPr/>
          </a:p>
        </p:txBody>
      </p:sp>
      <p:sp>
        <p:nvSpPr>
          <p:cNvPr id="231" name="Google Shape;231;p5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1000"/>
              </a:spcBef>
              <a:spcAft>
                <a:spcPts val="0"/>
              </a:spcAft>
              <a:buSzPts val="1900"/>
              <a:buFont typeface="Open Sans"/>
              <a:buChar char="●"/>
            </a:pPr>
            <a:r>
              <a:rPr lang="en" sz="1800" b="1" dirty="0">
                <a:latin typeface="Open Sans"/>
                <a:ea typeface="Open Sans"/>
                <a:cs typeface="Open Sans"/>
                <a:sym typeface="Open Sans"/>
              </a:rPr>
              <a:t>Flexibility</a:t>
            </a:r>
            <a:endParaRPr lang="en-US" sz="1800" dirty="0"/>
          </a:p>
          <a:p>
            <a:pPr marL="457200" lvl="0" indent="0" algn="l" rtl="0">
              <a:lnSpc>
                <a:spcPct val="100000"/>
              </a:lnSpc>
              <a:spcBef>
                <a:spcPts val="1000"/>
              </a:spcBef>
              <a:spcAft>
                <a:spcPts val="0"/>
              </a:spcAft>
              <a:buNone/>
            </a:pPr>
            <a:r>
              <a:rPr lang="en-US" sz="1800" dirty="0"/>
              <a:t>Describe measures taken to ensure future data integration if needed</a:t>
            </a:r>
          </a:p>
          <a:p>
            <a:pPr lvl="1">
              <a:buFont typeface="Wingdings" pitchFamily="2" charset="2"/>
              <a:buChar char="§"/>
            </a:pPr>
            <a:r>
              <a:rPr lang="en-US" sz="1600" dirty="0"/>
              <a:t>Database engine used for this requirement is similar to other platforms within the organization . This which ensure seamless integration with other apps in the future.</a:t>
            </a:r>
          </a:p>
          <a:p>
            <a:pPr marL="457200" lvl="0" indent="-349250" algn="l" rtl="0">
              <a:spcBef>
                <a:spcPts val="1000"/>
              </a:spcBef>
              <a:spcAft>
                <a:spcPts val="0"/>
              </a:spcAft>
              <a:buSzPts val="1900"/>
              <a:buFont typeface="Open Sans"/>
              <a:buChar char="●"/>
            </a:pPr>
            <a:r>
              <a:rPr lang="en" sz="1800" b="1" dirty="0">
                <a:latin typeface="Open Sans"/>
                <a:ea typeface="Open Sans"/>
                <a:cs typeface="Open Sans"/>
                <a:sym typeface="Open Sans"/>
              </a:rPr>
              <a:t>Storage &amp; retention</a:t>
            </a:r>
            <a:endParaRPr sz="1800" b="1" dirty="0">
              <a:latin typeface="Open Sans"/>
              <a:ea typeface="Open Sans"/>
              <a:cs typeface="Open Sans"/>
              <a:sym typeface="Open Sans"/>
            </a:endParaRPr>
          </a:p>
          <a:p>
            <a:pPr marL="457200" lvl="0" indent="0" algn="l" rtl="0">
              <a:lnSpc>
                <a:spcPct val="100000"/>
              </a:lnSpc>
              <a:spcBef>
                <a:spcPts val="1000"/>
              </a:spcBef>
              <a:spcAft>
                <a:spcPts val="0"/>
              </a:spcAft>
              <a:buNone/>
            </a:pPr>
            <a:r>
              <a:rPr lang="en" sz="1600" b="1" dirty="0">
                <a:latin typeface="Open Sans"/>
                <a:ea typeface="Open Sans"/>
                <a:cs typeface="Open Sans"/>
                <a:sym typeface="Open Sans"/>
              </a:rPr>
              <a:t>Storage (disk or in-memory): </a:t>
            </a:r>
            <a:r>
              <a:rPr lang="en" sz="1600" dirty="0"/>
              <a:t>check </a:t>
            </a:r>
            <a:r>
              <a:rPr lang="en" sz="1600" u="sng" dirty="0">
                <a:solidFill>
                  <a:schemeClr val="hlink"/>
                </a:solidFill>
                <a:hlinkClick r:id="rId3"/>
              </a:rPr>
              <a:t>IT best practices document</a:t>
            </a:r>
            <a:endParaRPr sz="1600" dirty="0"/>
          </a:p>
          <a:p>
            <a:pPr lvl="1">
              <a:buFont typeface="Wingdings" pitchFamily="2" charset="2"/>
              <a:buChar char="§"/>
            </a:pPr>
            <a:r>
              <a:rPr lang="en-US" sz="1600" dirty="0"/>
              <a:t>Disk based storage should suffice for this requirement as there are no requirements related to advanced analytics, machine learning applications.</a:t>
            </a:r>
          </a:p>
          <a:p>
            <a:pPr marL="457200" lvl="0" indent="0" algn="l" rtl="0">
              <a:lnSpc>
                <a:spcPct val="100000"/>
              </a:lnSpc>
              <a:spcBef>
                <a:spcPts val="0"/>
              </a:spcBef>
              <a:spcAft>
                <a:spcPts val="0"/>
              </a:spcAft>
              <a:buNone/>
            </a:pPr>
            <a:endParaRPr sz="1700" dirty="0"/>
          </a:p>
          <a:p>
            <a:pPr marL="457200" lvl="0" indent="0" algn="l" rtl="0">
              <a:lnSpc>
                <a:spcPct val="100000"/>
              </a:lnSpc>
              <a:spcBef>
                <a:spcPts val="0"/>
              </a:spcBef>
              <a:spcAft>
                <a:spcPts val="0"/>
              </a:spcAft>
              <a:buNone/>
            </a:pPr>
            <a:r>
              <a:rPr lang="en" sz="1600" b="1" dirty="0">
                <a:latin typeface="Open Sans"/>
                <a:ea typeface="Open Sans"/>
                <a:cs typeface="Open Sans"/>
                <a:sym typeface="Open Sans"/>
              </a:rPr>
              <a:t>Retention: </a:t>
            </a:r>
            <a:r>
              <a:rPr lang="en" sz="1600" dirty="0"/>
              <a:t>how long does the data have to be kept for?</a:t>
            </a:r>
            <a:endParaRPr sz="1600" dirty="0"/>
          </a:p>
          <a:p>
            <a:pPr lvl="1">
              <a:buFont typeface="Wingdings" pitchFamily="2" charset="2"/>
              <a:buChar char="§"/>
            </a:pPr>
            <a:r>
              <a:rPr lang="en-US" sz="1600" dirty="0"/>
              <a:t>According to regulatory requirements, data must be kept for 7 years.</a:t>
            </a:r>
            <a:endParaRPr sz="1700" dirty="0"/>
          </a:p>
          <a:p>
            <a:pPr marL="457200" lvl="0" indent="-349250" algn="l" rtl="0">
              <a:spcBef>
                <a:spcPts val="1000"/>
              </a:spcBef>
              <a:spcAft>
                <a:spcPts val="0"/>
              </a:spcAft>
              <a:buSzPts val="1900"/>
              <a:buFont typeface="Open Sans"/>
              <a:buChar char="●"/>
            </a:pPr>
            <a:r>
              <a:rPr lang="en" sz="1800" b="1" dirty="0">
                <a:latin typeface="Open Sans"/>
                <a:ea typeface="Open Sans"/>
                <a:cs typeface="Open Sans"/>
                <a:sym typeface="Open Sans"/>
              </a:rPr>
              <a:t>Backup</a:t>
            </a:r>
            <a:endParaRPr sz="1800" b="1" dirty="0">
              <a:latin typeface="Open Sans"/>
              <a:ea typeface="Open Sans"/>
              <a:cs typeface="Open Sans"/>
              <a:sym typeface="Open Sans"/>
            </a:endParaRPr>
          </a:p>
          <a:p>
            <a:pPr marL="457200" lvl="0" indent="0" algn="l" rtl="0">
              <a:spcBef>
                <a:spcPts val="1000"/>
              </a:spcBef>
              <a:spcAft>
                <a:spcPts val="0"/>
              </a:spcAft>
              <a:buNone/>
            </a:pPr>
            <a:r>
              <a:rPr lang="en" sz="1600" dirty="0"/>
              <a:t> </a:t>
            </a:r>
            <a:r>
              <a:rPr lang="en" sz="1600" u="sng" dirty="0">
                <a:solidFill>
                  <a:schemeClr val="hlink"/>
                </a:solidFill>
                <a:hlinkClick r:id="rId3"/>
              </a:rPr>
              <a:t>IT Best Practices document</a:t>
            </a:r>
            <a:r>
              <a:rPr lang="en" sz="1600" dirty="0"/>
              <a:t> lists Backup schedule requirements</a:t>
            </a:r>
            <a:endParaRPr sz="1600" dirty="0"/>
          </a:p>
          <a:p>
            <a:pPr lvl="1">
              <a:buFont typeface="Wingdings" pitchFamily="2" charset="2"/>
              <a:buChar char="§"/>
            </a:pPr>
            <a:r>
              <a:rPr lang="en-US" sz="1600" dirty="0"/>
              <a:t>HR partner stated requirement in the Memo that employee data is considered business critical. So, according to IT best practices guidelines, we need choose critical back up option. i.e., Backup schedule is full backup 1x per week, incremental backup daily.</a:t>
            </a:r>
          </a:p>
          <a:p>
            <a:pPr marL="457200" lvl="0" indent="0" algn="l" rtl="0">
              <a:lnSpc>
                <a:spcPct val="100000"/>
              </a:lnSpc>
              <a:spcBef>
                <a:spcPts val="1600"/>
              </a:spcBef>
              <a:spcAft>
                <a:spcPts val="0"/>
              </a:spcAft>
              <a:buNone/>
            </a:pPr>
            <a:endParaRPr sz="1700" dirty="0"/>
          </a:p>
          <a:p>
            <a:pPr marL="0" lvl="0" indent="0" algn="l" rtl="0">
              <a:lnSpc>
                <a:spcPct val="100000"/>
              </a:lnSpc>
              <a:spcBef>
                <a:spcPts val="0"/>
              </a:spcBef>
              <a:spcAft>
                <a:spcPts val="0"/>
              </a:spcAft>
              <a:buClr>
                <a:schemeClr val="dk1"/>
              </a:buClr>
              <a:buSzPts val="1100"/>
              <a:buFont typeface="Arial"/>
              <a:buNone/>
            </a:pPr>
            <a:endParaRPr sz="1700" dirty="0"/>
          </a:p>
        </p:txBody>
      </p:sp>
    </p:spTree>
    <p:extLst>
      <p:ext uri="{BB962C8B-B14F-4D97-AF65-F5344CB8AC3E}">
        <p14:creationId xmlns:p14="http://schemas.microsoft.com/office/powerpoint/2010/main" val="3831713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35"/>
        <p:cNvGrpSpPr/>
        <p:nvPr/>
      </p:nvGrpSpPr>
      <p:grpSpPr>
        <a:xfrm>
          <a:off x="0" y="0"/>
          <a:ext cx="0" cy="0"/>
          <a:chOff x="0" y="0"/>
          <a:chExt cx="0" cy="0"/>
        </a:xfrm>
      </p:grpSpPr>
      <p:sp>
        <p:nvSpPr>
          <p:cNvPr id="236" name="Google Shape;236;p6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2</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Relational Database Design</a:t>
            </a:r>
            <a:endParaRPr sz="3000">
              <a:solidFill>
                <a:srgbClr val="FFFFFF"/>
              </a:solidFill>
              <a:latin typeface="Open Sans"/>
              <a:ea typeface="Open Sans"/>
              <a:cs typeface="Open Sans"/>
              <a:sym typeface="Open Sans"/>
            </a:endParaRPr>
          </a:p>
        </p:txBody>
      </p:sp>
      <p:sp>
        <p:nvSpPr>
          <p:cNvPr id="237" name="Google Shape;237;p6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6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2: Relational Database Design</a:t>
            </a:r>
            <a:endParaRPr/>
          </a:p>
        </p:txBody>
      </p:sp>
      <p:sp>
        <p:nvSpPr>
          <p:cNvPr id="243" name="Google Shape;243;p61"/>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 sz="1500">
                <a:solidFill>
                  <a:srgbClr val="525C65"/>
                </a:solidFill>
                <a:highlight>
                  <a:srgbClr val="FFFFFF"/>
                </a:highlight>
                <a:latin typeface="Open Sans"/>
                <a:ea typeface="Open Sans"/>
                <a:cs typeface="Open Sans"/>
                <a:sym typeface="Open Sans"/>
              </a:rPr>
              <a:t>This step is where you will go through the process of designing a new database for Tech ABC Corp's HR department. Using the </a:t>
            </a:r>
            <a:r>
              <a:rPr lang="en" sz="1500" u="sng">
                <a:solidFill>
                  <a:schemeClr val="hlink"/>
                </a:solidFill>
                <a:highlight>
                  <a:srgbClr val="FFFFFF"/>
                </a:highlight>
                <a:latin typeface="Open Sans"/>
                <a:ea typeface="Open Sans"/>
                <a:cs typeface="Open Sans"/>
                <a:sym typeface="Open Sans"/>
                <a:hlinkClick r:id="rId3"/>
              </a:rPr>
              <a:t>dataset</a:t>
            </a:r>
            <a:r>
              <a:rPr lang="en" sz="1500">
                <a:solidFill>
                  <a:srgbClr val="525C65"/>
                </a:solidFill>
                <a:highlight>
                  <a:srgbClr val="FFFFFF"/>
                </a:highlight>
                <a:latin typeface="Open Sans"/>
                <a:ea typeface="Open Sans"/>
                <a:cs typeface="Open Sans"/>
                <a:sym typeface="Open Sans"/>
              </a:rPr>
              <a:t> provided, along with the requirements gathered in step one, you are going to develop a relational database set to the 3NF.</a:t>
            </a:r>
            <a:endParaRPr sz="1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endParaRPr sz="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500">
                <a:solidFill>
                  <a:srgbClr val="525C65"/>
                </a:solidFill>
                <a:highlight>
                  <a:srgbClr val="FFFFFF"/>
                </a:highlight>
                <a:latin typeface="Open Sans"/>
                <a:ea typeface="Open Sans"/>
                <a:cs typeface="Open Sans"/>
                <a:sym typeface="Open Sans"/>
              </a:rPr>
              <a:t>Using Lucidchart, you will create 3 entity relationship diagrams (ERDs) to show how you developed the final design for your data.</a:t>
            </a:r>
            <a:endParaRPr sz="1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endParaRPr sz="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Clr>
                <a:schemeClr val="dk1"/>
              </a:buClr>
              <a:buSzPts val="1100"/>
              <a:buFont typeface="Arial"/>
              <a:buNone/>
            </a:pPr>
            <a:r>
              <a:rPr lang="en" sz="1500">
                <a:solidFill>
                  <a:srgbClr val="525C65"/>
                </a:solidFill>
                <a:highlight>
                  <a:srgbClr val="FFFFFF"/>
                </a:highlight>
                <a:latin typeface="Open Sans"/>
                <a:ea typeface="Open Sans"/>
                <a:cs typeface="Open Sans"/>
                <a:sym typeface="Open Sans"/>
              </a:rPr>
              <a:t>You will submit a screenshot for each of the 3 ERDs you create. You will find detailed instructions for developing each of the ERDs over the next several pages.</a:t>
            </a:r>
            <a:endParaRPr sz="1500">
              <a:solidFill>
                <a:srgbClr val="525C65"/>
              </a:solidFill>
              <a:highlight>
                <a:srgbClr val="FFFFFF"/>
              </a:highlight>
              <a:latin typeface="Open Sans"/>
              <a:ea typeface="Open Sans"/>
              <a:cs typeface="Open Sans"/>
              <a:sym typeface="Open Sans"/>
            </a:endParaRPr>
          </a:p>
          <a:p>
            <a:pPr marL="0" lvl="0" indent="0" algn="l" rtl="0">
              <a:spcBef>
                <a:spcPts val="1100"/>
              </a:spcBef>
              <a:spcAft>
                <a:spcPts val="1600"/>
              </a:spcAft>
              <a:buNone/>
            </a:pPr>
            <a:endParaRPr sz="2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6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49" name="Google Shape;249;p62"/>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Conceptual</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rgbClr val="FFFFFF"/>
                </a:highlight>
                <a:latin typeface="Open Sans"/>
                <a:ea typeface="Open Sans"/>
                <a:cs typeface="Open Sans"/>
                <a:sym typeface="Open Sans"/>
              </a:rPr>
              <a:t>This is the most general level of data modeling. At the conceptual level, you should be thinking about creating entities that represent business objects for the database. Think broadly here. Attributes (or column names) are not required at this point, but relationship lines are required (although Crow's foot notation is not needed at this level). Create at least three entities for this model; thinking about the 3NF will aid you in deciding the type of entities to create.</a:t>
            </a:r>
            <a:endParaRPr sz="12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200" dirty="0">
                <a:solidFill>
                  <a:srgbClr val="525C65"/>
                </a:solidFill>
                <a:highlight>
                  <a:srgbClr val="FFFFFF"/>
                </a:highlight>
                <a:latin typeface="Open Sans"/>
                <a:ea typeface="Open Sans"/>
                <a:cs typeface="Open Sans"/>
                <a:sym typeface="Open Sans"/>
              </a:rPr>
              <a:t>Use </a:t>
            </a:r>
            <a:r>
              <a:rPr lang="en" sz="1200" dirty="0" err="1">
                <a:solidFill>
                  <a:srgbClr val="525C65"/>
                </a:solidFill>
                <a:highlight>
                  <a:srgbClr val="FFFFFF"/>
                </a:highlight>
                <a:latin typeface="Open Sans"/>
                <a:ea typeface="Open Sans"/>
                <a:cs typeface="Open Sans"/>
                <a:sym typeface="Open Sans"/>
              </a:rPr>
              <a:t>Lucidchart’s</a:t>
            </a:r>
            <a:r>
              <a:rPr lang="en" sz="1200" dirty="0">
                <a:solidFill>
                  <a:srgbClr val="525C65"/>
                </a:solidFill>
                <a:highlight>
                  <a:srgbClr val="FFFFFF"/>
                </a:highlight>
                <a:latin typeface="Open Sans"/>
                <a:ea typeface="Open Sans"/>
                <a:cs typeface="Open Sans"/>
                <a:sym typeface="Open Sans"/>
              </a:rPr>
              <a:t> built-in template for DBMS ER Diagram UML.</a:t>
            </a:r>
            <a:endParaRPr sz="12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0"/>
              </a:spcBef>
              <a:spcAft>
                <a:spcPts val="0"/>
              </a:spcAft>
              <a:buNone/>
            </a:pPr>
            <a:endParaRPr lang="en-US" sz="1200" dirty="0">
              <a:solidFill>
                <a:srgbClr val="525C65"/>
              </a:solidFill>
              <a:highlight>
                <a:srgbClr val="FFFFFF"/>
              </a:highlight>
              <a:latin typeface="Open Sans"/>
              <a:ea typeface="Open Sans"/>
              <a:cs typeface="Open Sans"/>
              <a:sym typeface="Open Sans"/>
            </a:endParaRPr>
          </a:p>
        </p:txBody>
      </p:sp>
      <p:pic>
        <p:nvPicPr>
          <p:cNvPr id="1030" name="Picture 6">
            <a:extLst>
              <a:ext uri="{FF2B5EF4-FFF2-40B4-BE49-F238E27FC236}">
                <a16:creationId xmlns:a16="http://schemas.microsoft.com/office/drawing/2014/main" id="{D248BFED-1491-BB46-9843-2C46448F1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00" y="5029200"/>
            <a:ext cx="6819900" cy="4158929"/>
          </a:xfrm>
          <a:prstGeom prst="rect">
            <a:avLst/>
          </a:prstGeom>
          <a:solidFill>
            <a:schemeClr val="accent1"/>
          </a:solidFill>
          <a:ln>
            <a:solidFill>
              <a:schemeClr val="accent1"/>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63"/>
          <p:cNvSpPr txBox="1">
            <a:spLocks noGrp="1"/>
          </p:cNvSpPr>
          <p:nvPr>
            <p:ph type="title"/>
          </p:nvPr>
        </p:nvSpPr>
        <p:spPr>
          <a:xfrm>
            <a:off x="264945" y="489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ERD</a:t>
            </a:r>
            <a:endParaRPr dirty="0"/>
          </a:p>
        </p:txBody>
      </p:sp>
      <p:sp>
        <p:nvSpPr>
          <p:cNvPr id="256" name="Google Shape;256;p63"/>
          <p:cNvSpPr txBox="1">
            <a:spLocks noGrp="1"/>
          </p:cNvSpPr>
          <p:nvPr>
            <p:ph type="body" idx="1"/>
          </p:nvPr>
        </p:nvSpPr>
        <p:spPr>
          <a:xfrm>
            <a:off x="264855" y="1339324"/>
            <a:ext cx="7242600" cy="8630176"/>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Logical</a:t>
            </a:r>
            <a:endParaRPr sz="1900" b="1" dirty="0">
              <a:latin typeface="Open Sans"/>
              <a:ea typeface="Open Sans"/>
              <a:cs typeface="Open Sans"/>
              <a:sym typeface="Open Sans"/>
            </a:endParaRPr>
          </a:p>
          <a:p>
            <a:pPr marL="0" lvl="0" indent="0" algn="l" rtl="0">
              <a:lnSpc>
                <a:spcPct val="170000"/>
              </a:lnSpc>
              <a:spcBef>
                <a:spcPts val="500"/>
              </a:spcBef>
              <a:spcAft>
                <a:spcPts val="0"/>
              </a:spcAft>
              <a:buNone/>
            </a:pPr>
            <a:r>
              <a:rPr lang="en" sz="14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The logical model is the next level of refinement from the conceptual ERD. At this point, you should have normalized the data to the 3NF. Attributes should also be listed now in the ERD. You can still use human-friendly entity and attribute names in the logical model, and while relationship lines are required, Crow's foot notation is still not needed at this point.</a:t>
            </a:r>
            <a:endParaRPr sz="14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l" rtl="0">
              <a:lnSpc>
                <a:spcPct val="170000"/>
              </a:lnSpc>
              <a:spcAft>
                <a:spcPts val="0"/>
              </a:spcAft>
              <a:buNone/>
            </a:pPr>
            <a:r>
              <a:rPr lang="en" sz="14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Use </a:t>
            </a:r>
            <a:r>
              <a:rPr lang="en" sz="1400" dirty="0" err="1">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Lucidchart’s</a:t>
            </a:r>
            <a:r>
              <a:rPr lang="en" sz="14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 built-in template for DBMS ER Diagram UML.</a:t>
            </a:r>
            <a:endParaRPr lang="en" sz="1400" dirty="0">
              <a:solidFill>
                <a:srgbClr val="525C65"/>
              </a:solidFill>
              <a:highlight>
                <a:schemeClr val="lt1"/>
              </a:highlight>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l" rtl="0">
              <a:lnSpc>
                <a:spcPct val="170000"/>
              </a:lnSpc>
              <a:spcAft>
                <a:spcPts val="0"/>
              </a:spcAft>
              <a:buNone/>
            </a:pPr>
            <a:r>
              <a:rPr lang="en-US" sz="1400" b="1" u="sng" dirty="0">
                <a:latin typeface="Open Sans" panose="020B0606030504020204" pitchFamily="34" charset="0"/>
                <a:ea typeface="Open Sans" panose="020B0606030504020204" pitchFamily="34" charset="0"/>
                <a:cs typeface="Open Sans" panose="020B0606030504020204" pitchFamily="34" charset="0"/>
              </a:rPr>
              <a:t>Rationale for primary key in Employee History table. </a:t>
            </a:r>
          </a:p>
          <a:p>
            <a:pPr marL="0" lvl="0" indent="0">
              <a:lnSpc>
                <a:spcPct val="150000"/>
              </a:lnSpc>
              <a:buNone/>
            </a:pPr>
            <a:endParaRPr lang="en-US" sz="1200" dirty="0">
              <a:solidFill>
                <a:srgbClr val="525C65"/>
              </a:solidFill>
              <a:highlight>
                <a:srgbClr val="FFFFFF"/>
              </a:highlight>
              <a:latin typeface="Open Sans"/>
              <a:ea typeface="Open Sans"/>
              <a:cs typeface="Open Sans"/>
            </a:endParaRPr>
          </a:p>
          <a:p>
            <a:pPr marL="0" lvl="0" indent="0">
              <a:lnSpc>
                <a:spcPct val="150000"/>
              </a:lnSpc>
              <a:buNone/>
            </a:pPr>
            <a:r>
              <a:rPr lang="en-US" sz="14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rPr>
              <a:t>1. Primary key – I have chosen a combination of Employee ID and Start Date as a “Primary Key” for “Employee History” Table. </a:t>
            </a:r>
          </a:p>
          <a:p>
            <a:pPr marL="0" lvl="0" indent="0">
              <a:lnSpc>
                <a:spcPct val="150000"/>
              </a:lnSpc>
              <a:buNone/>
            </a:pPr>
            <a:r>
              <a:rPr lang="en-US" sz="14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rPr>
              <a:t>A new start date will be populated whenever there is a change in Department, Job title, Address, Manager and Salary. End Date is also populated for old record.</a:t>
            </a:r>
          </a:p>
          <a:p>
            <a:pPr marL="0" lvl="0" indent="0" algn="l" rtl="0">
              <a:spcBef>
                <a:spcPts val="1600"/>
              </a:spcBef>
              <a:spcAft>
                <a:spcPts val="1600"/>
              </a:spcAft>
              <a:buNone/>
            </a:pPr>
            <a:endParaRPr sz="1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6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pic>
        <p:nvPicPr>
          <p:cNvPr id="2054" name="Picture 6">
            <a:extLst>
              <a:ext uri="{FF2B5EF4-FFF2-40B4-BE49-F238E27FC236}">
                <a16:creationId xmlns:a16="http://schemas.microsoft.com/office/drawing/2014/main" id="{AA9DC10A-40F4-3249-9A14-FD511052C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50" y="1990171"/>
            <a:ext cx="7378700" cy="6130925"/>
          </a:xfrm>
          <a:prstGeom prst="rect">
            <a:avLst/>
          </a:prstGeom>
          <a:solidFill>
            <a:schemeClr val="lt1"/>
          </a:solidFill>
          <a:ln>
            <a:solidFill>
              <a:schemeClr val="accent1"/>
            </a:solidFill>
          </a:ln>
        </p:spPr>
      </p:pic>
    </p:spTree>
    <p:extLst>
      <p:ext uri="{BB962C8B-B14F-4D97-AF65-F5344CB8AC3E}">
        <p14:creationId xmlns:p14="http://schemas.microsoft.com/office/powerpoint/2010/main" val="1587079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ERD</a:t>
            </a:r>
            <a:endParaRPr dirty="0"/>
          </a:p>
        </p:txBody>
      </p:sp>
      <p:sp>
        <p:nvSpPr>
          <p:cNvPr id="263" name="Google Shape;263;p64"/>
          <p:cNvSpPr txBox="1">
            <a:spLocks noGrp="1"/>
          </p:cNvSpPr>
          <p:nvPr>
            <p:ph type="body" idx="1"/>
          </p:nvPr>
        </p:nvSpPr>
        <p:spPr>
          <a:xfrm>
            <a:off x="264950" y="199017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Physical</a:t>
            </a:r>
            <a:endParaRPr sz="1900" b="1" dirty="0">
              <a:latin typeface="Open Sans"/>
              <a:ea typeface="Open Sans"/>
              <a:cs typeface="Open Sans"/>
              <a:sym typeface="Open Sans"/>
            </a:endParaRPr>
          </a:p>
          <a:p>
            <a:pPr marL="457200" lvl="0" indent="0" algn="l" rtl="0">
              <a:lnSpc>
                <a:spcPct val="170000"/>
              </a:lnSpc>
              <a:spcBef>
                <a:spcPts val="1600"/>
              </a:spcBef>
              <a:spcAft>
                <a:spcPts val="0"/>
              </a:spcAft>
              <a:buNone/>
            </a:pPr>
            <a:r>
              <a:rPr lang="en" sz="1400" dirty="0">
                <a:solidFill>
                  <a:srgbClr val="525C65"/>
                </a:solidFill>
                <a:highlight>
                  <a:srgbClr val="FFFFFF"/>
                </a:highlight>
                <a:latin typeface="Open Sans"/>
                <a:ea typeface="Open Sans"/>
                <a:cs typeface="Open Sans"/>
                <a:sym typeface="Open Sans"/>
              </a:rPr>
              <a:t>The physical model is what will be built in the database. Each entity should represent a database table, complete with column names and data types. Primary keys and foreign keys should also be represented here. Primary keys should be in bold type with the (PK) designation following the field name. Foreign keys should be in normal type face, but have the designation (FK) after the column name. Finally, in the physical model, Crow's foot notation is important.</a:t>
            </a:r>
            <a:endParaRPr sz="1200" dirty="0">
              <a:solidFill>
                <a:srgbClr val="525C65"/>
              </a:solidFill>
              <a:highlight>
                <a:schemeClr val="lt1"/>
              </a:highlight>
              <a:latin typeface="Open Sans"/>
              <a:ea typeface="Open Sans"/>
              <a:cs typeface="Open Sans"/>
              <a:sym typeface="Open Sans"/>
            </a:endParaRPr>
          </a:p>
          <a:p>
            <a:pPr marL="0" lvl="0" indent="0" algn="l" rtl="0">
              <a:lnSpc>
                <a:spcPct val="170000"/>
              </a:lnSpc>
              <a:spcBef>
                <a:spcPts val="1600"/>
              </a:spcBef>
              <a:spcAft>
                <a:spcPts val="0"/>
              </a:spcAft>
              <a:buClr>
                <a:schemeClr val="dk1"/>
              </a:buClr>
              <a:buSzPts val="1100"/>
              <a:buFont typeface="Arial"/>
              <a:buNone/>
            </a:pPr>
            <a:r>
              <a:rPr lang="en-US" sz="1400" dirty="0">
                <a:solidFill>
                  <a:srgbClr val="525C65"/>
                </a:solidFill>
                <a:highlight>
                  <a:srgbClr val="FFFFFF"/>
                </a:highlight>
                <a:latin typeface="Open Sans"/>
                <a:ea typeface="Open Sans"/>
                <a:cs typeface="Open Sans"/>
                <a:sym typeface="Open Sans"/>
              </a:rPr>
              <a:t>Physical ERD is on next page</a:t>
            </a:r>
            <a:endParaRPr sz="1400" dirty="0">
              <a:solidFill>
                <a:srgbClr val="525C65"/>
              </a:solidFill>
              <a:highlight>
                <a:srgbClr val="FFFFFF"/>
              </a:highlight>
              <a:latin typeface="Open Sans"/>
              <a:ea typeface="Open Sans"/>
              <a:cs typeface="Open Sans"/>
              <a:sym typeface="Open Sans"/>
            </a:endParaRPr>
          </a:p>
          <a:p>
            <a:pPr marL="457200" lvl="0" indent="0" algn="l" rtl="0">
              <a:spcBef>
                <a:spcPts val="0"/>
              </a:spcBef>
              <a:spcAft>
                <a:spcPts val="1600"/>
              </a:spcAft>
              <a:buNone/>
            </a:pPr>
            <a:endParaRPr sz="1500" dirty="0">
              <a:solidFill>
                <a:srgbClr val="525C65"/>
              </a:solidFill>
              <a:highlight>
                <a:srgbClr val="FFFFFF"/>
              </a:highlight>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ERD</a:t>
            </a:r>
            <a:endParaRPr dirty="0"/>
          </a:p>
        </p:txBody>
      </p:sp>
      <p:pic>
        <p:nvPicPr>
          <p:cNvPr id="3082" name="Picture 10">
            <a:extLst>
              <a:ext uri="{FF2B5EF4-FFF2-40B4-BE49-F238E27FC236}">
                <a16:creationId xmlns:a16="http://schemas.microsoft.com/office/drawing/2014/main" id="{B34559AD-9A5C-2E4B-884E-951935AC0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00" y="2326481"/>
            <a:ext cx="7242600" cy="5405437"/>
          </a:xfrm>
          <a:prstGeom prst="rect">
            <a:avLst/>
          </a:prstGeom>
          <a:solidFill>
            <a:schemeClr val="lt1"/>
          </a:solidFill>
          <a:ln>
            <a:solidFill>
              <a:schemeClr val="dk2"/>
            </a:solidFill>
          </a:ln>
        </p:spPr>
      </p:pic>
    </p:spTree>
    <p:extLst>
      <p:ext uri="{BB962C8B-B14F-4D97-AF65-F5344CB8AC3E}">
        <p14:creationId xmlns:p14="http://schemas.microsoft.com/office/powerpoint/2010/main" val="1226635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68"/>
        <p:cNvGrpSpPr/>
        <p:nvPr/>
      </p:nvGrpSpPr>
      <p:grpSpPr>
        <a:xfrm>
          <a:off x="0" y="0"/>
          <a:ext cx="0" cy="0"/>
          <a:chOff x="0" y="0"/>
          <a:chExt cx="0" cy="0"/>
        </a:xfrm>
      </p:grpSpPr>
      <p:sp>
        <p:nvSpPr>
          <p:cNvPr id="269" name="Google Shape;269;p6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3</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Create A Physical Database</a:t>
            </a:r>
            <a:endParaRPr sz="3000">
              <a:solidFill>
                <a:srgbClr val="FFFFFF"/>
              </a:solidFill>
              <a:latin typeface="Open Sans"/>
              <a:ea typeface="Open Sans"/>
              <a:cs typeface="Open Sans"/>
              <a:sym typeface="Open Sans"/>
            </a:endParaRPr>
          </a:p>
        </p:txBody>
      </p:sp>
      <p:sp>
        <p:nvSpPr>
          <p:cNvPr id="270" name="Google Shape;270;p6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6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3: Create A Physical Database</a:t>
            </a:r>
            <a:endParaRPr/>
          </a:p>
        </p:txBody>
      </p:sp>
      <p:sp>
        <p:nvSpPr>
          <p:cNvPr id="276" name="Google Shape;276;p66"/>
          <p:cNvSpPr txBox="1">
            <a:spLocks noGrp="1"/>
          </p:cNvSpPr>
          <p:nvPr>
            <p:ph type="body" idx="1"/>
          </p:nvPr>
        </p:nvSpPr>
        <p:spPr>
          <a:xfrm>
            <a:off x="264895" y="2381604"/>
            <a:ext cx="7242600" cy="6239700"/>
          </a:xfrm>
          <a:prstGeom prst="rect">
            <a:avLst/>
          </a:prstGeom>
        </p:spPr>
        <p:txBody>
          <a:bodyPr spcFirstLastPara="1" wrap="square" lIns="91425" tIns="91425" rIns="91425" bIns="91425" anchor="t" anchorCtr="0">
            <a:noAutofit/>
          </a:bodyPr>
          <a:lstStyle/>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In this step, you will be turning your database model into a physical database.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110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You will:</a:t>
            </a:r>
            <a:endParaRPr sz="1550" b="1">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110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Create the database using SQL DDL commands</a:t>
            </a:r>
            <a:endParaRPr sz="1550">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Load the data into your database, utilizing flat file ETL</a:t>
            </a:r>
            <a:endParaRPr sz="1550">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Answer a series of questions using CRUD SQL commands to demonstrate your database was created and populated correctly</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Submission</a:t>
            </a:r>
            <a:endParaRPr sz="15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For this step, you will need to submit SQL files containing all DDL SQL scripts used to create the database.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You will also have to submit screenshots showing CRUD commands, along with results for each of the questions found in the starter template.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Hints</a:t>
            </a:r>
            <a:endParaRPr sz="15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Your DDL script will be graded by running the code you submit. Please ensure your SQL code runs properly!</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Foreign keys cannot be created on tables that do not exist yet, so it may be easier to create all tables in the database, then to go back and run modify statements on the tables to create foreign key constraints.</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After running CRUD commands like update, insert, or delete, run a </a:t>
            </a:r>
            <a:r>
              <a:rPr lang="en" sz="1550">
                <a:solidFill>
                  <a:srgbClr val="525C65"/>
                </a:solidFill>
                <a:highlight>
                  <a:srgbClr val="FFFFFF"/>
                </a:highlight>
                <a:latin typeface="Source Code Pro"/>
                <a:ea typeface="Source Code Pro"/>
                <a:cs typeface="Source Code Pro"/>
                <a:sym typeface="Source Code Pro"/>
              </a:rPr>
              <a:t>SELECT*</a:t>
            </a:r>
            <a:r>
              <a:rPr lang="en" sz="1550">
                <a:solidFill>
                  <a:srgbClr val="525C65"/>
                </a:solidFill>
                <a:highlight>
                  <a:srgbClr val="FFFFFF"/>
                </a:highlight>
                <a:latin typeface="Open Sans"/>
                <a:ea typeface="Open Sans"/>
                <a:cs typeface="Open Sans"/>
                <a:sym typeface="Open Sans"/>
              </a:rPr>
              <a:t> command on the affected table, so the reviewer can see the results of the command.</a:t>
            </a:r>
            <a:endParaRPr sz="1050">
              <a:solidFill>
                <a:srgbClr val="525C65"/>
              </a:solidFill>
              <a:highlight>
                <a:srgbClr val="FFFFFF"/>
              </a:highlight>
              <a:latin typeface="Open Sans"/>
              <a:ea typeface="Open Sans"/>
              <a:cs typeface="Open Sans"/>
              <a:sym typeface="Open Sans"/>
            </a:endParaRPr>
          </a:p>
          <a:p>
            <a:pPr marL="0" lvl="0" indent="0" algn="l" rtl="0">
              <a:spcBef>
                <a:spcPts val="0"/>
              </a:spcBef>
              <a:spcAft>
                <a:spcPts val="1600"/>
              </a:spcAft>
              <a:buNone/>
            </a:pPr>
            <a:endParaRPr sz="2200">
              <a:solidFill>
                <a:srgbClr val="525C6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98"/>
        <p:cNvGrpSpPr/>
        <p:nvPr/>
      </p:nvGrpSpPr>
      <p:grpSpPr>
        <a:xfrm>
          <a:off x="0" y="0"/>
          <a:ext cx="0" cy="0"/>
          <a:chOff x="0" y="0"/>
          <a:chExt cx="0" cy="0"/>
        </a:xfrm>
      </p:grpSpPr>
      <p:sp>
        <p:nvSpPr>
          <p:cNvPr id="199" name="Google Shape;199;p54"/>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00" name="Google Shape;200;p54"/>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01" name="Google Shape;201;p54"/>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1</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Data Architecture Foundations</a:t>
            </a:r>
            <a:endParaRPr sz="3000">
              <a:solidFill>
                <a:srgbClr val="FFFFFF"/>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DDL</a:t>
            </a:r>
            <a:endParaRPr/>
          </a:p>
        </p:txBody>
      </p:sp>
      <p:sp>
        <p:nvSpPr>
          <p:cNvPr id="282" name="Google Shape;282;p6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dirty="0"/>
              <a:t>Create a DDL SQL script capable of building the database you designed in Step 2</a:t>
            </a:r>
            <a:endParaRPr sz="1900" dirty="0"/>
          </a:p>
          <a:p>
            <a:pPr marL="241300" marR="241300" lvl="0" indent="0" algn="l" rtl="0">
              <a:lnSpc>
                <a:spcPct val="100000"/>
              </a:lnSpc>
              <a:spcBef>
                <a:spcPts val="1600"/>
              </a:spcBef>
              <a:spcAft>
                <a:spcPts val="0"/>
              </a:spcAft>
              <a:buClr>
                <a:schemeClr val="dk1"/>
              </a:buClr>
              <a:buSzPts val="1100"/>
              <a:buFont typeface="Arial"/>
              <a:buNone/>
            </a:pPr>
            <a:r>
              <a:rPr lang="en" sz="1350" b="1" dirty="0">
                <a:solidFill>
                  <a:srgbClr val="2E3D49"/>
                </a:solidFill>
                <a:highlight>
                  <a:srgbClr val="FFFFFF"/>
                </a:highlight>
                <a:latin typeface="Open Sans"/>
                <a:ea typeface="Open Sans"/>
                <a:cs typeface="Open Sans"/>
                <a:sym typeface="Open Sans"/>
              </a:rPr>
              <a:t>Hints</a:t>
            </a:r>
            <a:endParaRPr sz="1350" b="1" dirty="0">
              <a:solidFill>
                <a:srgbClr val="2E3D49"/>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350" dirty="0">
                <a:solidFill>
                  <a:srgbClr val="525C65"/>
                </a:solidFill>
                <a:highlight>
                  <a:srgbClr val="FFFFFF"/>
                </a:highlight>
                <a:latin typeface="Open Sans"/>
                <a:ea typeface="Open Sans"/>
                <a:cs typeface="Open Sans"/>
                <a:sym typeface="Open Sans"/>
              </a:rPr>
              <a:t>The DDL script will be graded by running the code you submit. Please ensure your SQL code runs properly.</a:t>
            </a:r>
            <a:endParaRPr sz="13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None/>
            </a:pPr>
            <a:r>
              <a:rPr lang="en" sz="1350" dirty="0">
                <a:solidFill>
                  <a:srgbClr val="525C65"/>
                </a:solidFill>
                <a:highlight>
                  <a:srgbClr val="FFFFFF"/>
                </a:highlight>
                <a:latin typeface="Open Sans"/>
                <a:ea typeface="Open Sans"/>
                <a:cs typeface="Open Sans"/>
                <a:sym typeface="Open Sans"/>
              </a:rPr>
              <a:t>Foreign keys cannot be created on tables that do not exist yet, so it may be easier to create all tables in the database, then to go back and run modify statements on the tables to create foreign key constraints.</a:t>
            </a:r>
            <a:endParaRPr sz="13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None/>
            </a:pPr>
            <a:endParaRPr sz="1350" dirty="0">
              <a:solidFill>
                <a:srgbClr val="2E3D49"/>
              </a:solidFill>
              <a:highlight>
                <a:srgbClr val="FFFFFF"/>
              </a:highlight>
              <a:latin typeface="Open Sans"/>
              <a:ea typeface="Open Sans"/>
              <a:cs typeface="Open Sans"/>
              <a:sym typeface="Open Sans"/>
            </a:endParaRPr>
          </a:p>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7E3C419B-AD92-5A49-B515-5D7A9D7B2116}"/>
              </a:ext>
            </a:extLst>
          </p:cNvPr>
          <p:cNvPicPr>
            <a:picLocks noChangeAspect="1"/>
          </p:cNvPicPr>
          <p:nvPr/>
        </p:nvPicPr>
        <p:blipFill>
          <a:blip r:embed="rId3"/>
          <a:stretch>
            <a:fillRect/>
          </a:stretch>
        </p:blipFill>
        <p:spPr>
          <a:xfrm>
            <a:off x="628650" y="4743450"/>
            <a:ext cx="4559300" cy="4076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DDL</a:t>
            </a:r>
            <a:endParaRPr/>
          </a:p>
        </p:txBody>
      </p:sp>
      <p:sp>
        <p:nvSpPr>
          <p:cNvPr id="282" name="Google Shape;282;p6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ABB124EC-A220-F845-B9E9-1896F788958E}"/>
              </a:ext>
            </a:extLst>
          </p:cNvPr>
          <p:cNvPicPr>
            <a:picLocks noChangeAspect="1"/>
          </p:cNvPicPr>
          <p:nvPr/>
        </p:nvPicPr>
        <p:blipFill>
          <a:blip r:embed="rId3"/>
          <a:stretch>
            <a:fillRect/>
          </a:stretch>
        </p:blipFill>
        <p:spPr>
          <a:xfrm>
            <a:off x="444500" y="2362200"/>
            <a:ext cx="5791200" cy="4546600"/>
          </a:xfrm>
          <a:prstGeom prst="rect">
            <a:avLst/>
          </a:prstGeom>
        </p:spPr>
      </p:pic>
    </p:spTree>
    <p:extLst>
      <p:ext uri="{BB962C8B-B14F-4D97-AF65-F5344CB8AC3E}">
        <p14:creationId xmlns:p14="http://schemas.microsoft.com/office/powerpoint/2010/main" val="1129356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DDL</a:t>
            </a:r>
            <a:endParaRPr/>
          </a:p>
        </p:txBody>
      </p:sp>
      <p:sp>
        <p:nvSpPr>
          <p:cNvPr id="282" name="Google Shape;282;p6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1EF75C10-DD2C-B641-AF1B-780AC4842CE5}"/>
              </a:ext>
            </a:extLst>
          </p:cNvPr>
          <p:cNvPicPr>
            <a:picLocks noChangeAspect="1"/>
          </p:cNvPicPr>
          <p:nvPr/>
        </p:nvPicPr>
        <p:blipFill>
          <a:blip r:embed="rId3"/>
          <a:stretch>
            <a:fillRect/>
          </a:stretch>
        </p:blipFill>
        <p:spPr>
          <a:xfrm>
            <a:off x="469900" y="1858395"/>
            <a:ext cx="5295900" cy="4405226"/>
          </a:xfrm>
          <a:prstGeom prst="rect">
            <a:avLst/>
          </a:prstGeom>
        </p:spPr>
      </p:pic>
      <p:pic>
        <p:nvPicPr>
          <p:cNvPr id="3" name="Picture 2">
            <a:extLst>
              <a:ext uri="{FF2B5EF4-FFF2-40B4-BE49-F238E27FC236}">
                <a16:creationId xmlns:a16="http://schemas.microsoft.com/office/drawing/2014/main" id="{E2F7DED5-1443-014C-8725-0110A45D816A}"/>
              </a:ext>
            </a:extLst>
          </p:cNvPr>
          <p:cNvPicPr>
            <a:picLocks noChangeAspect="1"/>
          </p:cNvPicPr>
          <p:nvPr/>
        </p:nvPicPr>
        <p:blipFill>
          <a:blip r:embed="rId4"/>
          <a:stretch>
            <a:fillRect/>
          </a:stretch>
        </p:blipFill>
        <p:spPr>
          <a:xfrm>
            <a:off x="264850" y="6688931"/>
            <a:ext cx="7242600" cy="2849880"/>
          </a:xfrm>
          <a:prstGeom prst="rect">
            <a:avLst/>
          </a:prstGeom>
        </p:spPr>
      </p:pic>
    </p:spTree>
    <p:extLst>
      <p:ext uri="{BB962C8B-B14F-4D97-AF65-F5344CB8AC3E}">
        <p14:creationId xmlns:p14="http://schemas.microsoft.com/office/powerpoint/2010/main" val="4144117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6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89" name="Google Shape;289;p68"/>
          <p:cNvSpPr txBox="1">
            <a:spLocks noGrp="1"/>
          </p:cNvSpPr>
          <p:nvPr>
            <p:ph type="body" idx="1"/>
          </p:nvPr>
        </p:nvSpPr>
        <p:spPr>
          <a:xfrm>
            <a:off x="264950" y="21568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a:p>
          <a:p>
            <a:pPr marL="457200" lvl="0" indent="-349250" algn="l" rtl="0">
              <a:spcBef>
                <a:spcPts val="1600"/>
              </a:spcBef>
              <a:spcAft>
                <a:spcPts val="0"/>
              </a:spcAft>
              <a:buSzPts val="1900"/>
              <a:buFont typeface="Open Sans"/>
              <a:buChar char="●"/>
            </a:pPr>
            <a:r>
              <a:rPr lang="en" sz="1900" b="1">
                <a:latin typeface="Open Sans"/>
                <a:ea typeface="Open Sans"/>
                <a:cs typeface="Open Sans"/>
                <a:sym typeface="Open Sans"/>
              </a:rPr>
              <a:t>Question 1: Return a list of employees with Job Titles and Department Names</a:t>
            </a: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lnSpc>
                <a:spcPct val="170000"/>
              </a:lnSpc>
              <a:spcBef>
                <a:spcPts val="1600"/>
              </a:spcBef>
              <a:spcAft>
                <a:spcPts val="0"/>
              </a:spcAft>
              <a:buClr>
                <a:schemeClr val="dk1"/>
              </a:buClr>
              <a:buSzPts val="1100"/>
              <a:buFont typeface="Arial"/>
              <a:buNone/>
            </a:pPr>
            <a:r>
              <a:rPr lang="en" sz="1200">
                <a:solidFill>
                  <a:srgbClr val="525C65"/>
                </a:solidFill>
                <a:highlight>
                  <a:schemeClr val="lt1"/>
                </a:highlight>
                <a:latin typeface="Open Sans"/>
                <a:ea typeface="Open Sans"/>
                <a:cs typeface="Open Sans"/>
                <a:sym typeface="Open Sans"/>
              </a:rPr>
              <a:t>     </a:t>
            </a:r>
            <a:r>
              <a:rPr lang="en" sz="1200">
                <a:solidFill>
                  <a:srgbClr val="FF0000"/>
                </a:solidFill>
                <a:highlight>
                  <a:schemeClr val="lt1"/>
                </a:highlight>
                <a:latin typeface="Open Sans"/>
                <a:ea typeface="Open Sans"/>
                <a:cs typeface="Open Sans"/>
                <a:sym typeface="Open Sans"/>
              </a:rPr>
              <a:t>** Replace example screenshot below with your response, and include the query in a SQL file</a:t>
            </a:r>
            <a:endParaRPr sz="1900" b="1">
              <a:latin typeface="Open Sans"/>
              <a:ea typeface="Open Sans"/>
              <a:cs typeface="Open Sans"/>
              <a:sym typeface="Open Sans"/>
            </a:endParaRPr>
          </a:p>
          <a:p>
            <a:pPr marL="0" lvl="0" indent="0" algn="l" rtl="0">
              <a:spcBef>
                <a:spcPts val="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45720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a:p>
          <a:p>
            <a:pPr marL="457200" lvl="0" indent="0" algn="l" rtl="0">
              <a:spcBef>
                <a:spcPts val="1600"/>
              </a:spcBef>
              <a:spcAft>
                <a:spcPts val="0"/>
              </a:spcAft>
              <a:buNone/>
            </a:pPr>
            <a:endParaRPr sz="1900"/>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pic>
        <p:nvPicPr>
          <p:cNvPr id="290" name="Google Shape;290;p68"/>
          <p:cNvPicPr preferRelativeResize="0"/>
          <p:nvPr/>
        </p:nvPicPr>
        <p:blipFill>
          <a:blip r:embed="rId3">
            <a:alphaModFix/>
          </a:blip>
          <a:stretch>
            <a:fillRect/>
          </a:stretch>
        </p:blipFill>
        <p:spPr>
          <a:xfrm>
            <a:off x="1088175" y="4781750"/>
            <a:ext cx="5036025" cy="32417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96" name="Google Shape;296;p69"/>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a:p>
          <a:p>
            <a:pPr marL="457200" lvl="0" indent="-349250" algn="l" rtl="0">
              <a:spcBef>
                <a:spcPts val="1600"/>
              </a:spcBef>
              <a:spcAft>
                <a:spcPts val="0"/>
              </a:spcAft>
              <a:buSzPts val="1900"/>
              <a:buFont typeface="Open Sans"/>
              <a:buChar char="●"/>
            </a:pPr>
            <a:r>
              <a:rPr lang="en" sz="1900" b="1">
                <a:latin typeface="Open Sans"/>
                <a:ea typeface="Open Sans"/>
                <a:cs typeface="Open Sans"/>
                <a:sym typeface="Open Sans"/>
              </a:rPr>
              <a:t>Question 2: Insert Web Programmer as a new job title</a:t>
            </a: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lnSpc>
                <a:spcPct val="170000"/>
              </a:lnSpc>
              <a:spcBef>
                <a:spcPts val="1600"/>
              </a:spcBef>
              <a:spcAft>
                <a:spcPts val="0"/>
              </a:spcAft>
              <a:buClr>
                <a:schemeClr val="dk1"/>
              </a:buClr>
              <a:buSzPts val="1100"/>
              <a:buFont typeface="Arial"/>
              <a:buNone/>
            </a:pPr>
            <a:r>
              <a:rPr lang="en" sz="1200">
                <a:solidFill>
                  <a:srgbClr val="525C65"/>
                </a:solidFill>
                <a:highlight>
                  <a:schemeClr val="lt1"/>
                </a:highlight>
                <a:latin typeface="Open Sans"/>
                <a:ea typeface="Open Sans"/>
                <a:cs typeface="Open Sans"/>
                <a:sym typeface="Open Sans"/>
              </a:rPr>
              <a:t>    </a:t>
            </a:r>
            <a:r>
              <a:rPr lang="en" sz="1200">
                <a:solidFill>
                  <a:srgbClr val="FF0000"/>
                </a:solidFill>
                <a:highlight>
                  <a:schemeClr val="lt1"/>
                </a:highlight>
                <a:latin typeface="Open Sans"/>
                <a:ea typeface="Open Sans"/>
                <a:cs typeface="Open Sans"/>
                <a:sym typeface="Open Sans"/>
              </a:rPr>
              <a:t>** Replace example screenshot below with your response, and include the query in a SQL file</a:t>
            </a:r>
            <a:endParaRPr sz="1900" b="1">
              <a:latin typeface="Open Sans"/>
              <a:ea typeface="Open Sans"/>
              <a:cs typeface="Open Sans"/>
              <a:sym typeface="Open Sans"/>
            </a:endParaRPr>
          </a:p>
          <a:p>
            <a:pPr marL="0" lvl="0" indent="0" algn="l" rtl="0">
              <a:spcBef>
                <a:spcPts val="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45720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a:p>
          <a:p>
            <a:pPr marL="457200" lvl="0" indent="0" algn="l" rtl="0">
              <a:spcBef>
                <a:spcPts val="1600"/>
              </a:spcBef>
              <a:spcAft>
                <a:spcPts val="0"/>
              </a:spcAft>
              <a:buNone/>
            </a:pPr>
            <a:endParaRPr sz="1900"/>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pic>
        <p:nvPicPr>
          <p:cNvPr id="297" name="Google Shape;297;p69"/>
          <p:cNvPicPr preferRelativeResize="0"/>
          <p:nvPr/>
        </p:nvPicPr>
        <p:blipFill>
          <a:blip r:embed="rId3">
            <a:alphaModFix/>
          </a:blip>
          <a:stretch>
            <a:fillRect/>
          </a:stretch>
        </p:blipFill>
        <p:spPr>
          <a:xfrm>
            <a:off x="1088175" y="4781750"/>
            <a:ext cx="5036025" cy="32417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7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03" name="Google Shape;303;p70"/>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a:p>
          <a:p>
            <a:pPr marL="457200" lvl="0" indent="-349250" algn="l" rtl="0">
              <a:spcBef>
                <a:spcPts val="1600"/>
              </a:spcBef>
              <a:spcAft>
                <a:spcPts val="0"/>
              </a:spcAft>
              <a:buSzPts val="1900"/>
              <a:buFont typeface="Open Sans"/>
              <a:buChar char="●"/>
            </a:pPr>
            <a:r>
              <a:rPr lang="en" sz="1900" b="1">
                <a:latin typeface="Open Sans"/>
                <a:ea typeface="Open Sans"/>
                <a:cs typeface="Open Sans"/>
                <a:sym typeface="Open Sans"/>
              </a:rPr>
              <a:t>Question 3: Correct the job title from web programmer to web developer</a:t>
            </a:r>
            <a:endParaRPr sz="1900" b="1">
              <a:latin typeface="Open Sans"/>
              <a:ea typeface="Open Sans"/>
              <a:cs typeface="Open Sans"/>
              <a:sym typeface="Open Sans"/>
            </a:endParaRPr>
          </a:p>
          <a:p>
            <a:pPr marL="0" lvl="0" indent="0" algn="l" rtl="0">
              <a:lnSpc>
                <a:spcPct val="170000"/>
              </a:lnSpc>
              <a:spcBef>
                <a:spcPts val="1600"/>
              </a:spcBef>
              <a:spcAft>
                <a:spcPts val="0"/>
              </a:spcAft>
              <a:buNone/>
            </a:pPr>
            <a:r>
              <a:rPr lang="en" sz="1200">
                <a:solidFill>
                  <a:srgbClr val="525C65"/>
                </a:solidFill>
                <a:highlight>
                  <a:schemeClr val="lt1"/>
                </a:highlight>
                <a:latin typeface="Open Sans"/>
                <a:ea typeface="Open Sans"/>
                <a:cs typeface="Open Sans"/>
                <a:sym typeface="Open Sans"/>
              </a:rPr>
              <a:t>     </a:t>
            </a:r>
            <a:endParaRPr sz="1200">
              <a:solidFill>
                <a:srgbClr val="525C65"/>
              </a:solidFill>
              <a:highlight>
                <a:schemeClr val="lt1"/>
              </a:highlight>
              <a:latin typeface="Open Sans"/>
              <a:ea typeface="Open Sans"/>
              <a:cs typeface="Open Sans"/>
              <a:sym typeface="Open Sans"/>
            </a:endParaRPr>
          </a:p>
          <a:p>
            <a:pPr marL="0" lvl="0" indent="0" algn="l" rtl="0">
              <a:lnSpc>
                <a:spcPct val="170000"/>
              </a:lnSpc>
              <a:spcBef>
                <a:spcPts val="0"/>
              </a:spcBef>
              <a:spcAft>
                <a:spcPts val="0"/>
              </a:spcAft>
              <a:buNone/>
            </a:pPr>
            <a:r>
              <a:rPr lang="en" sz="1200">
                <a:solidFill>
                  <a:srgbClr val="525C65"/>
                </a:solidFill>
                <a:highlight>
                  <a:schemeClr val="lt1"/>
                </a:highlight>
                <a:latin typeface="Open Sans"/>
                <a:ea typeface="Open Sans"/>
                <a:cs typeface="Open Sans"/>
                <a:sym typeface="Open Sans"/>
              </a:rPr>
              <a:t>  </a:t>
            </a:r>
            <a:r>
              <a:rPr lang="en" sz="1200">
                <a:solidFill>
                  <a:srgbClr val="FF0000"/>
                </a:solidFill>
                <a:highlight>
                  <a:schemeClr val="lt1"/>
                </a:highlight>
                <a:latin typeface="Open Sans"/>
                <a:ea typeface="Open Sans"/>
                <a:cs typeface="Open Sans"/>
                <a:sym typeface="Open Sans"/>
              </a:rPr>
              <a:t>** Replace example screenshot below with your response, and include the query in a SQL file</a:t>
            </a:r>
            <a:endParaRPr sz="1900" b="1">
              <a:latin typeface="Open Sans"/>
              <a:ea typeface="Open Sans"/>
              <a:cs typeface="Open Sans"/>
              <a:sym typeface="Open Sans"/>
            </a:endParaRPr>
          </a:p>
          <a:p>
            <a:pPr marL="0" lvl="0" indent="0" algn="l" rtl="0">
              <a:spcBef>
                <a:spcPts val="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45720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a:p>
          <a:p>
            <a:pPr marL="457200" lvl="0" indent="0" algn="l" rtl="0">
              <a:spcBef>
                <a:spcPts val="1600"/>
              </a:spcBef>
              <a:spcAft>
                <a:spcPts val="0"/>
              </a:spcAft>
              <a:buNone/>
            </a:pPr>
            <a:endParaRPr sz="1900"/>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pic>
        <p:nvPicPr>
          <p:cNvPr id="304" name="Google Shape;304;p70"/>
          <p:cNvPicPr preferRelativeResize="0"/>
          <p:nvPr/>
        </p:nvPicPr>
        <p:blipFill>
          <a:blip r:embed="rId3">
            <a:alphaModFix/>
          </a:blip>
          <a:stretch>
            <a:fillRect/>
          </a:stretch>
        </p:blipFill>
        <p:spPr>
          <a:xfrm>
            <a:off x="1088175" y="4781750"/>
            <a:ext cx="5036025" cy="32417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7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0" name="Google Shape;310;p71"/>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a:p>
          <a:p>
            <a:pPr marL="457200" lvl="0" indent="-349250" algn="l" rtl="0">
              <a:spcBef>
                <a:spcPts val="1600"/>
              </a:spcBef>
              <a:spcAft>
                <a:spcPts val="0"/>
              </a:spcAft>
              <a:buSzPts val="1900"/>
              <a:buFont typeface="Open Sans"/>
              <a:buChar char="●"/>
            </a:pPr>
            <a:r>
              <a:rPr lang="en" sz="1900" b="1">
                <a:latin typeface="Open Sans"/>
                <a:ea typeface="Open Sans"/>
                <a:cs typeface="Open Sans"/>
                <a:sym typeface="Open Sans"/>
              </a:rPr>
              <a:t>Question 4: Delete the job title Web Developer from the database</a:t>
            </a:r>
            <a:endParaRPr sz="1900" b="1">
              <a:latin typeface="Open Sans"/>
              <a:ea typeface="Open Sans"/>
              <a:cs typeface="Open Sans"/>
              <a:sym typeface="Open Sans"/>
            </a:endParaRPr>
          </a:p>
          <a:p>
            <a:pPr marL="0" lvl="0" indent="0" algn="l" rtl="0">
              <a:lnSpc>
                <a:spcPct val="170000"/>
              </a:lnSpc>
              <a:spcBef>
                <a:spcPts val="1600"/>
              </a:spcBef>
              <a:spcAft>
                <a:spcPts val="0"/>
              </a:spcAft>
              <a:buNone/>
            </a:pPr>
            <a:r>
              <a:rPr lang="en" sz="1200">
                <a:solidFill>
                  <a:srgbClr val="525C65"/>
                </a:solidFill>
                <a:highlight>
                  <a:schemeClr val="lt1"/>
                </a:highlight>
                <a:latin typeface="Open Sans"/>
                <a:ea typeface="Open Sans"/>
                <a:cs typeface="Open Sans"/>
                <a:sym typeface="Open Sans"/>
              </a:rPr>
              <a:t>         </a:t>
            </a:r>
            <a:endParaRPr sz="1200">
              <a:solidFill>
                <a:srgbClr val="525C65"/>
              </a:solidFill>
              <a:highlight>
                <a:schemeClr val="lt1"/>
              </a:highlight>
              <a:latin typeface="Open Sans"/>
              <a:ea typeface="Open Sans"/>
              <a:cs typeface="Open Sans"/>
              <a:sym typeface="Open Sans"/>
            </a:endParaRPr>
          </a:p>
          <a:p>
            <a:pPr marL="0" lvl="0" indent="0" algn="l" rtl="0">
              <a:lnSpc>
                <a:spcPct val="170000"/>
              </a:lnSpc>
              <a:spcBef>
                <a:spcPts val="0"/>
              </a:spcBef>
              <a:spcAft>
                <a:spcPts val="0"/>
              </a:spcAft>
              <a:buNone/>
            </a:pPr>
            <a:r>
              <a:rPr lang="en" sz="1200">
                <a:solidFill>
                  <a:srgbClr val="525C65"/>
                </a:solidFill>
                <a:highlight>
                  <a:schemeClr val="lt1"/>
                </a:highlight>
                <a:latin typeface="Open Sans"/>
                <a:ea typeface="Open Sans"/>
                <a:cs typeface="Open Sans"/>
                <a:sym typeface="Open Sans"/>
              </a:rPr>
              <a:t> </a:t>
            </a:r>
            <a:r>
              <a:rPr lang="en" sz="1200">
                <a:solidFill>
                  <a:srgbClr val="FF0000"/>
                </a:solidFill>
                <a:highlight>
                  <a:schemeClr val="lt1"/>
                </a:highlight>
                <a:latin typeface="Open Sans"/>
                <a:ea typeface="Open Sans"/>
                <a:cs typeface="Open Sans"/>
                <a:sym typeface="Open Sans"/>
              </a:rPr>
              <a:t>** Replace example screenshot below with your response, and include the query in a SQL file</a:t>
            </a:r>
            <a:endParaRPr sz="1900" b="1">
              <a:latin typeface="Open Sans"/>
              <a:ea typeface="Open Sans"/>
              <a:cs typeface="Open Sans"/>
              <a:sym typeface="Open Sans"/>
            </a:endParaRPr>
          </a:p>
          <a:p>
            <a:pPr marL="0" lvl="0" indent="0" algn="l" rtl="0">
              <a:spcBef>
                <a:spcPts val="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45720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a:p>
          <a:p>
            <a:pPr marL="457200" lvl="0" indent="0" algn="l" rtl="0">
              <a:spcBef>
                <a:spcPts val="1600"/>
              </a:spcBef>
              <a:spcAft>
                <a:spcPts val="0"/>
              </a:spcAft>
              <a:buNone/>
            </a:pPr>
            <a:endParaRPr sz="1900"/>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pic>
        <p:nvPicPr>
          <p:cNvPr id="311" name="Google Shape;311;p71"/>
          <p:cNvPicPr preferRelativeResize="0"/>
          <p:nvPr/>
        </p:nvPicPr>
        <p:blipFill>
          <a:blip r:embed="rId3">
            <a:alphaModFix/>
          </a:blip>
          <a:stretch>
            <a:fillRect/>
          </a:stretch>
        </p:blipFill>
        <p:spPr>
          <a:xfrm>
            <a:off x="1088175" y="4781750"/>
            <a:ext cx="5036025" cy="32417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7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7" name="Google Shape;317;p72"/>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a:p>
          <a:p>
            <a:pPr marL="457200" lvl="0" indent="-349250" algn="l" rtl="0">
              <a:spcBef>
                <a:spcPts val="1600"/>
              </a:spcBef>
              <a:spcAft>
                <a:spcPts val="0"/>
              </a:spcAft>
              <a:buSzPts val="1900"/>
              <a:buFont typeface="Open Sans"/>
              <a:buChar char="●"/>
            </a:pPr>
            <a:r>
              <a:rPr lang="en" sz="1900" b="1">
                <a:latin typeface="Open Sans"/>
                <a:ea typeface="Open Sans"/>
                <a:cs typeface="Open Sans"/>
                <a:sym typeface="Open Sans"/>
              </a:rPr>
              <a:t>Question 5: How many employees are in each department?</a:t>
            </a:r>
            <a:endParaRPr sz="1900" b="1">
              <a:latin typeface="Open Sans"/>
              <a:ea typeface="Open Sans"/>
              <a:cs typeface="Open Sans"/>
              <a:sym typeface="Open Sans"/>
            </a:endParaRPr>
          </a:p>
          <a:p>
            <a:pPr marL="457200" lvl="0" indent="0" algn="l" rtl="0">
              <a:spcBef>
                <a:spcPts val="1600"/>
              </a:spcBef>
              <a:spcAft>
                <a:spcPts val="0"/>
              </a:spcAft>
              <a:buNone/>
            </a:pPr>
            <a:endParaRPr sz="1900" b="1">
              <a:latin typeface="Open Sans"/>
              <a:ea typeface="Open Sans"/>
              <a:cs typeface="Open Sans"/>
              <a:sym typeface="Open Sans"/>
            </a:endParaRPr>
          </a:p>
          <a:p>
            <a:pPr marL="0" lvl="0" indent="0" algn="l" rtl="0">
              <a:lnSpc>
                <a:spcPct val="170000"/>
              </a:lnSpc>
              <a:spcBef>
                <a:spcPts val="1600"/>
              </a:spcBef>
              <a:spcAft>
                <a:spcPts val="0"/>
              </a:spcAft>
              <a:buNone/>
            </a:pPr>
            <a:r>
              <a:rPr lang="en" sz="1200">
                <a:solidFill>
                  <a:srgbClr val="525C65"/>
                </a:solidFill>
                <a:highlight>
                  <a:schemeClr val="lt1"/>
                </a:highlight>
                <a:latin typeface="Open Sans"/>
                <a:ea typeface="Open Sans"/>
                <a:cs typeface="Open Sans"/>
                <a:sym typeface="Open Sans"/>
              </a:rPr>
              <a:t>      </a:t>
            </a:r>
            <a:r>
              <a:rPr lang="en" sz="1200">
                <a:solidFill>
                  <a:srgbClr val="FF0000"/>
                </a:solidFill>
                <a:highlight>
                  <a:schemeClr val="lt1"/>
                </a:highlight>
                <a:latin typeface="Open Sans"/>
                <a:ea typeface="Open Sans"/>
                <a:cs typeface="Open Sans"/>
                <a:sym typeface="Open Sans"/>
              </a:rPr>
              <a:t>** Replace example screenshot below with your response, and include the query in a SQL file</a:t>
            </a:r>
            <a:endParaRPr sz="1900" b="1">
              <a:latin typeface="Open Sans"/>
              <a:ea typeface="Open Sans"/>
              <a:cs typeface="Open Sans"/>
              <a:sym typeface="Open Sans"/>
            </a:endParaRPr>
          </a:p>
          <a:p>
            <a:pPr marL="0" lvl="0" indent="0" algn="l" rtl="0">
              <a:spcBef>
                <a:spcPts val="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45720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a:p>
          <a:p>
            <a:pPr marL="457200" lvl="0" indent="0" algn="l" rtl="0">
              <a:spcBef>
                <a:spcPts val="1600"/>
              </a:spcBef>
              <a:spcAft>
                <a:spcPts val="0"/>
              </a:spcAft>
              <a:buNone/>
            </a:pPr>
            <a:endParaRPr sz="1900"/>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pic>
        <p:nvPicPr>
          <p:cNvPr id="318" name="Google Shape;318;p72"/>
          <p:cNvPicPr preferRelativeResize="0"/>
          <p:nvPr/>
        </p:nvPicPr>
        <p:blipFill>
          <a:blip r:embed="rId3">
            <a:alphaModFix/>
          </a:blip>
          <a:stretch>
            <a:fillRect/>
          </a:stretch>
        </p:blipFill>
        <p:spPr>
          <a:xfrm>
            <a:off x="1088175" y="4781750"/>
            <a:ext cx="5036025" cy="32417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7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24" name="Google Shape;324;p73"/>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a:p>
          <a:p>
            <a:pPr marL="457200" lvl="0" indent="-349250" algn="l" rtl="0">
              <a:spcBef>
                <a:spcPts val="1600"/>
              </a:spcBef>
              <a:spcAft>
                <a:spcPts val="0"/>
              </a:spcAft>
              <a:buSzPts val="1900"/>
              <a:buFont typeface="Open Sans"/>
              <a:buChar char="●"/>
            </a:pPr>
            <a:r>
              <a:rPr lang="en" sz="1900" b="1">
                <a:latin typeface="Open Sans"/>
                <a:ea typeface="Open Sans"/>
                <a:cs typeface="Open Sans"/>
                <a:sym typeface="Open Sans"/>
              </a:rPr>
              <a:t>Question 6: Write a query that returns current and past jobs (include employee name, job title, department, manager name, start and end date for position) for employee Toni Lembeck.</a:t>
            </a:r>
            <a:endParaRPr sz="1900" b="1">
              <a:latin typeface="Open Sans"/>
              <a:ea typeface="Open Sans"/>
              <a:cs typeface="Open Sans"/>
              <a:sym typeface="Open Sans"/>
            </a:endParaRPr>
          </a:p>
          <a:p>
            <a:pPr marL="0" lvl="0" indent="0" algn="l" rtl="0">
              <a:lnSpc>
                <a:spcPct val="170000"/>
              </a:lnSpc>
              <a:spcBef>
                <a:spcPts val="1600"/>
              </a:spcBef>
              <a:spcAft>
                <a:spcPts val="0"/>
              </a:spcAft>
              <a:buNone/>
            </a:pPr>
            <a:r>
              <a:rPr lang="en" sz="1200">
                <a:solidFill>
                  <a:srgbClr val="525C65"/>
                </a:solidFill>
                <a:highlight>
                  <a:schemeClr val="lt1"/>
                </a:highlight>
                <a:latin typeface="Open Sans"/>
                <a:ea typeface="Open Sans"/>
                <a:cs typeface="Open Sans"/>
                <a:sym typeface="Open Sans"/>
              </a:rPr>
              <a:t>          </a:t>
            </a:r>
            <a:r>
              <a:rPr lang="en" sz="1200">
                <a:solidFill>
                  <a:srgbClr val="FF0000"/>
                </a:solidFill>
                <a:highlight>
                  <a:schemeClr val="lt1"/>
                </a:highlight>
                <a:latin typeface="Open Sans"/>
                <a:ea typeface="Open Sans"/>
                <a:cs typeface="Open Sans"/>
                <a:sym typeface="Open Sans"/>
              </a:rPr>
              <a:t>** Replace example screenshot below with your response, and include the query in a SQL file</a:t>
            </a:r>
            <a:endParaRPr sz="1900" b="1">
              <a:latin typeface="Open Sans"/>
              <a:ea typeface="Open Sans"/>
              <a:cs typeface="Open Sans"/>
              <a:sym typeface="Open Sans"/>
            </a:endParaRPr>
          </a:p>
          <a:p>
            <a:pPr marL="0" lvl="0" indent="0" algn="l" rtl="0">
              <a:spcBef>
                <a:spcPts val="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45720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a:p>
          <a:p>
            <a:pPr marL="457200" lvl="0" indent="0" algn="l" rtl="0">
              <a:spcBef>
                <a:spcPts val="1600"/>
              </a:spcBef>
              <a:spcAft>
                <a:spcPts val="0"/>
              </a:spcAft>
              <a:buNone/>
            </a:pPr>
            <a:endParaRPr sz="1900"/>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pic>
        <p:nvPicPr>
          <p:cNvPr id="325" name="Google Shape;325;p73"/>
          <p:cNvPicPr preferRelativeResize="0"/>
          <p:nvPr/>
        </p:nvPicPr>
        <p:blipFill>
          <a:blip r:embed="rId3">
            <a:alphaModFix/>
          </a:blip>
          <a:stretch>
            <a:fillRect/>
          </a:stretch>
        </p:blipFill>
        <p:spPr>
          <a:xfrm>
            <a:off x="1088175" y="4781750"/>
            <a:ext cx="5036025" cy="32417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7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31" name="Google Shape;331;p74"/>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Question 7: Describe how you would apply table security to restrict access to employee salaries using an SQL server.</a:t>
            </a:r>
            <a:endParaRPr sz="1900" b="1" dirty="0">
              <a:latin typeface="Open Sans"/>
              <a:ea typeface="Open Sans"/>
              <a:cs typeface="Open Sans"/>
              <a:sym typeface="Open Sans"/>
            </a:endParaRPr>
          </a:p>
          <a:p>
            <a:pPr marL="0" lvl="0" indent="0" algn="l" rtl="0">
              <a:spcBef>
                <a:spcPts val="1600"/>
              </a:spcBef>
              <a:spcAft>
                <a:spcPts val="0"/>
              </a:spcAft>
              <a:buNone/>
            </a:pPr>
            <a:r>
              <a:rPr lang="en-US" sz="1900" dirty="0"/>
              <a:t>       I will follow the guidelines as mentioned in the “IT Best Practices” document.	</a:t>
            </a:r>
          </a:p>
          <a:p>
            <a:pPr marL="0" lvl="0" indent="0" algn="l" rtl="0">
              <a:spcBef>
                <a:spcPts val="1600"/>
              </a:spcBef>
              <a:spcAft>
                <a:spcPts val="0"/>
              </a:spcAft>
              <a:buNone/>
            </a:pPr>
            <a:r>
              <a:rPr lang="en-US" sz="1900" b="1" dirty="0"/>
              <a:t>Restrict Access</a:t>
            </a:r>
          </a:p>
          <a:p>
            <a:pPr lvl="1">
              <a:buFont typeface="Wingdings" pitchFamily="2" charset="2"/>
              <a:buChar char="§"/>
            </a:pPr>
            <a:r>
              <a:rPr lang="en-US" sz="1600" dirty="0"/>
              <a:t>grant user access to all tables in the database, then revoke access to any tables holding restricted data.</a:t>
            </a:r>
          </a:p>
          <a:p>
            <a:pPr marL="533400" lvl="1" indent="0">
              <a:buNone/>
            </a:pPr>
            <a:r>
              <a:rPr lang="en-US" sz="1600" dirty="0"/>
              <a:t>So, for the above scenario, I will grant user access to all tables in the database and then revoke </a:t>
            </a:r>
            <a:r>
              <a:rPr lang="en-US" sz="1600"/>
              <a:t>access from “Salary” Table. </a:t>
            </a:r>
            <a:endParaRPr lang="en-US" sz="1600" dirty="0"/>
          </a:p>
          <a:p>
            <a:pPr marL="533400" lvl="1" indent="0">
              <a:buNone/>
            </a:pPr>
            <a:endParaRPr lang="en-US" sz="1600" dirty="0"/>
          </a:p>
          <a:p>
            <a:pPr marL="0" lvl="0" indent="0" algn="l" rtl="0">
              <a:spcBef>
                <a:spcPts val="1600"/>
              </a:spcBef>
              <a:spcAft>
                <a:spcPts val="0"/>
              </a:spcAft>
              <a:buNone/>
            </a:pPr>
            <a:endParaRPr lang="en-US" sz="1900" dirty="0"/>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1: Data Architecture Foundations</a:t>
            </a:r>
            <a:endParaRPr/>
          </a:p>
        </p:txBody>
      </p:sp>
      <p:sp>
        <p:nvSpPr>
          <p:cNvPr id="207" name="Google Shape;207;p55"/>
          <p:cNvSpPr txBox="1">
            <a:spLocks noGrp="1"/>
          </p:cNvSpPr>
          <p:nvPr>
            <p:ph type="body" idx="1"/>
          </p:nvPr>
        </p:nvSpPr>
        <p:spPr>
          <a:xfrm>
            <a:off x="264950" y="2253724"/>
            <a:ext cx="7242600" cy="75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dirty="0">
              <a:solidFill>
                <a:schemeClr val="dk1"/>
              </a:solidFill>
              <a:highlight>
                <a:srgbClr val="DBE2E8"/>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Hi,</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Welcome to Tech ABC Corp. We are excited to have some new talent onboard. As you may already know, Tech ABC Corp has recently experienced a lot of growth. Our AI powered video game console WOPR has been hugely successful and as a result, our company has grown from 10 employees to 200 in only 6 months (and we are projecting a 20% growth a year for the next 5 years). We have also grown from our Dallas, Texas office, to 4 other locations nationwide: New York City, NY, San Francisco, CA, Minneapolis, MN, and Nashville, TN.</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While this growth is great, it is really starting to put a strain on our record keeping in HR. We currently maintain all employee information on a shared spreadsheet. When HR consisted of only myself, managing everyone on an Excel spreadsheet was simple, but now that it is a shared document I am having serious reservations about data integrity and data security. If the wrong person got their hands on the HR file, they would see the salaries of every employee in the company, all the way up to the president.</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After speaking with Jacob Lauber, the manager of IT, he suggested I put in a request to have my HR Excel file converted into a database. He suggested I reach out to you as I am told you have experience in designing and building databases. When you are building this, please keep in mind that I want any employee with a domain login to be have read only access the database. I just don't want them having access to salary information. That needs to be restricted to HR and management level employees only. Management and HR employees should also be the only ones with write access. By our current estimates, 90% of users will be read only.</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I also want to make sure you know that am looking to turn my spreadsheet into a live database, one I can input and edit information into. I am not really concerned with reporting capabilities at the moment. Since we are working with employee data we are required by federal regulations to maintain this data for at least 7 years; additionally, since this is considered business critical data, we need to make sure it gets backed up properly.</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As a final consideration. We would like to be able to connect with the payroll department's system in the future. They maintain employee attendance and paid time off information. It would be nice if the two systems could interface in the future</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I am looking forward to working with you and seeing what kind of database you design for us.</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Thanks,</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Sarah Collins</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Head of HR</a:t>
            </a:r>
            <a:endParaRPr sz="11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0"/>
              </a:spcBef>
              <a:spcAft>
                <a:spcPts val="0"/>
              </a:spcAft>
              <a:buClr>
                <a:schemeClr val="dk1"/>
              </a:buClr>
              <a:buSzPts val="1100"/>
              <a:buFont typeface="Arial"/>
              <a:buNone/>
            </a:pPr>
            <a:endParaRPr sz="1000" dirty="0">
              <a:solidFill>
                <a:srgbClr val="525C65"/>
              </a:solidFill>
              <a:highlight>
                <a:srgbClr val="FFFFFF"/>
              </a:highlight>
              <a:latin typeface="Open Sans"/>
              <a:ea typeface="Open Sans"/>
              <a:cs typeface="Open Sans"/>
              <a:sym typeface="Open Sans"/>
            </a:endParaRPr>
          </a:p>
          <a:p>
            <a:pPr marL="0" lvl="0" indent="0" algn="l" rtl="0">
              <a:spcBef>
                <a:spcPts val="1100"/>
              </a:spcBef>
              <a:spcAft>
                <a:spcPts val="1600"/>
              </a:spcAft>
              <a:buNone/>
            </a:pPr>
            <a:endParaRPr sz="2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35"/>
        <p:cNvGrpSpPr/>
        <p:nvPr/>
      </p:nvGrpSpPr>
      <p:grpSpPr>
        <a:xfrm>
          <a:off x="0" y="0"/>
          <a:ext cx="0" cy="0"/>
          <a:chOff x="0" y="0"/>
          <a:chExt cx="0" cy="0"/>
        </a:xfrm>
      </p:grpSpPr>
      <p:sp>
        <p:nvSpPr>
          <p:cNvPr id="336" name="Google Shape;336;p7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4</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Above and Beyond (optional)</a:t>
            </a:r>
            <a:endParaRPr sz="3000">
              <a:solidFill>
                <a:srgbClr val="FFFFFF"/>
              </a:solidFill>
              <a:latin typeface="Open Sans"/>
              <a:ea typeface="Open Sans"/>
              <a:cs typeface="Open Sans"/>
              <a:sym typeface="Open Sans"/>
            </a:endParaRPr>
          </a:p>
        </p:txBody>
      </p:sp>
      <p:sp>
        <p:nvSpPr>
          <p:cNvPr id="337" name="Google Shape;337;p7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7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4: Above and Beyond</a:t>
            </a:r>
            <a:endParaRPr/>
          </a:p>
        </p:txBody>
      </p:sp>
      <p:sp>
        <p:nvSpPr>
          <p:cNvPr id="343" name="Google Shape;343;p76"/>
          <p:cNvSpPr txBox="1">
            <a:spLocks noGrp="1"/>
          </p:cNvSpPr>
          <p:nvPr>
            <p:ph type="body" idx="1"/>
          </p:nvPr>
        </p:nvSpPr>
        <p:spPr>
          <a:xfrm>
            <a:off x="264945" y="2025129"/>
            <a:ext cx="7242600" cy="62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a:t>This last step is called Above and Beyond. In this step, I have proposed 3 challenges for you to complete, which are above and beyond the scope of the project. This is a chance to flex your coding muscles and show everyone how good you really are.</a:t>
            </a:r>
            <a:endParaRPr sz="2200"/>
          </a:p>
          <a:p>
            <a:pPr marL="0" lvl="0" indent="0" algn="l" rtl="0">
              <a:spcBef>
                <a:spcPts val="1600"/>
              </a:spcBef>
              <a:spcAft>
                <a:spcPts val="0"/>
              </a:spcAft>
              <a:buClr>
                <a:schemeClr val="dk1"/>
              </a:buClr>
              <a:buSzPts val="1100"/>
              <a:buFont typeface="Arial"/>
              <a:buNone/>
            </a:pPr>
            <a:r>
              <a:rPr lang="en" sz="2200"/>
              <a:t>These challenge steps will bring your project even more in line with a real-world project, as these are the kind of “finishing touches” that will make your database more usable. Imagine building a car without air conditioning or turn signals. Sure, it will work, but who would want to drive it.</a:t>
            </a:r>
            <a:endParaRPr sz="2200"/>
          </a:p>
          <a:p>
            <a:pPr marL="0" lvl="0" indent="0" algn="l" rtl="0">
              <a:spcBef>
                <a:spcPts val="1600"/>
              </a:spcBef>
              <a:spcAft>
                <a:spcPts val="0"/>
              </a:spcAft>
              <a:buClr>
                <a:schemeClr val="dk1"/>
              </a:buClr>
              <a:buSzPts val="1100"/>
              <a:buFont typeface="Arial"/>
              <a:buNone/>
            </a:pPr>
            <a:r>
              <a:rPr lang="en" sz="2200"/>
              <a:t>I encourage you to take on these challenges in this course and any future courses you take. I designed these challenges to be a challenge to your current abilities, but I ensured they are not an unattainable challenge. Remember, these challenges are completely optional - you can pass the project by doing none of them, or just some of them, but I encourage you to at least attempt them!</a:t>
            </a:r>
            <a:endParaRPr sz="2200"/>
          </a:p>
          <a:p>
            <a:pPr marL="0" lvl="0" indent="0" algn="l" rtl="0">
              <a:spcBef>
                <a:spcPts val="1600"/>
              </a:spcBef>
              <a:spcAft>
                <a:spcPts val="1600"/>
              </a:spcAft>
              <a:buNone/>
            </a:pPr>
            <a:endParaRPr sz="22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7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1</a:t>
            </a:r>
            <a:endParaRPr/>
          </a:p>
        </p:txBody>
      </p:sp>
      <p:sp>
        <p:nvSpPr>
          <p:cNvPr id="349" name="Google Shape;349;p7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Open Sans"/>
                <a:ea typeface="Open Sans"/>
                <a:cs typeface="Open Sans"/>
                <a:sym typeface="Open Sans"/>
              </a:rPr>
              <a:t>Create a view that returns all employee attributes; results should resemble initial Excel file</a:t>
            </a:r>
            <a:endParaRPr sz="2000" b="1">
              <a:latin typeface="Open Sans"/>
              <a:ea typeface="Open Sans"/>
              <a:cs typeface="Open Sans"/>
              <a:sym typeface="Open Sans"/>
            </a:endParaRPr>
          </a:p>
          <a:p>
            <a:pPr marL="0" lvl="0" indent="0" algn="l" rtl="0">
              <a:spcBef>
                <a:spcPts val="1600"/>
              </a:spcBef>
              <a:spcAft>
                <a:spcPts val="0"/>
              </a:spcAft>
              <a:buNone/>
            </a:pPr>
            <a:r>
              <a:rPr lang="en" sz="1900">
                <a:solidFill>
                  <a:srgbClr val="FF0000"/>
                </a:solidFill>
              </a:rPr>
              <a:t>** return a screenshot of the view create code, along with the results of a select all on the view </a:t>
            </a:r>
            <a:endParaRPr sz="1900">
              <a:solidFill>
                <a:srgbClr val="FF0000"/>
              </a:solidFill>
            </a:endParaRPr>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7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2</a:t>
            </a:r>
            <a:endParaRPr/>
          </a:p>
        </p:txBody>
      </p:sp>
      <p:sp>
        <p:nvSpPr>
          <p:cNvPr id="355" name="Google Shape;355;p7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Open Sans"/>
                <a:ea typeface="Open Sans"/>
                <a:cs typeface="Open Sans"/>
                <a:sym typeface="Open Sans"/>
              </a:rPr>
              <a:t>Create a stored procedure with parameters that returns current and past jobs (include employee name, job title, department, manager name, start and end date for position) when given an employee name.</a:t>
            </a:r>
            <a:endParaRPr sz="2000" b="1">
              <a:latin typeface="Open Sans"/>
              <a:ea typeface="Open Sans"/>
              <a:cs typeface="Open Sans"/>
              <a:sym typeface="Open Sans"/>
            </a:endParaRPr>
          </a:p>
          <a:p>
            <a:pPr marL="0" lvl="0" indent="0" algn="l" rtl="0">
              <a:spcBef>
                <a:spcPts val="1600"/>
              </a:spcBef>
              <a:spcAft>
                <a:spcPts val="0"/>
              </a:spcAft>
              <a:buNone/>
            </a:pPr>
            <a:r>
              <a:rPr lang="en" sz="1900">
                <a:solidFill>
                  <a:srgbClr val="FF0000"/>
                </a:solidFill>
              </a:rPr>
              <a:t>** submit screenshot of stored procedure creation code, along with a screenshot of the stored procedure executed using Toni Lembeck as the parameter value</a:t>
            </a:r>
            <a:endParaRPr sz="1900">
              <a:solidFill>
                <a:srgbClr val="FF0000"/>
              </a:solidFill>
            </a:endParaRPr>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7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3</a:t>
            </a:r>
            <a:endParaRPr/>
          </a:p>
        </p:txBody>
      </p:sp>
      <p:sp>
        <p:nvSpPr>
          <p:cNvPr id="361" name="Google Shape;361;p7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Open Sans"/>
                <a:ea typeface="Open Sans"/>
                <a:cs typeface="Open Sans"/>
                <a:sym typeface="Open Sans"/>
              </a:rPr>
              <a:t>Implement user security on the restricted salary attribute.</a:t>
            </a:r>
            <a:endParaRPr sz="2000" b="1">
              <a:latin typeface="Open Sans"/>
              <a:ea typeface="Open Sans"/>
              <a:cs typeface="Open Sans"/>
              <a:sym typeface="Open Sans"/>
            </a:endParaRPr>
          </a:p>
          <a:p>
            <a:pPr marL="0" lvl="0" indent="0" algn="l" rtl="0">
              <a:spcBef>
                <a:spcPts val="1600"/>
              </a:spcBef>
              <a:spcAft>
                <a:spcPts val="0"/>
              </a:spcAft>
              <a:buNone/>
            </a:pPr>
            <a:r>
              <a:rPr lang="en" sz="1900">
                <a:solidFill>
                  <a:srgbClr val="FF0000"/>
                </a:solidFill>
              </a:rPr>
              <a:t>Create a non-management user named </a:t>
            </a:r>
            <a:r>
              <a:rPr lang="en" sz="1900">
                <a:solidFill>
                  <a:srgbClr val="FF0000"/>
                </a:solidFill>
                <a:latin typeface="Source Code Pro"/>
                <a:ea typeface="Source Code Pro"/>
                <a:cs typeface="Source Code Pro"/>
                <a:sym typeface="Source Code Pro"/>
              </a:rPr>
              <a:t>NoMgr</a:t>
            </a:r>
            <a:r>
              <a:rPr lang="en" sz="1900">
                <a:solidFill>
                  <a:srgbClr val="FF0000"/>
                </a:solidFill>
                <a:latin typeface="Open Sans"/>
                <a:ea typeface="Open Sans"/>
                <a:cs typeface="Open Sans"/>
                <a:sym typeface="Open Sans"/>
              </a:rPr>
              <a:t>.</a:t>
            </a:r>
            <a:r>
              <a:rPr lang="en" sz="1900">
                <a:solidFill>
                  <a:srgbClr val="FF0000"/>
                </a:solidFill>
              </a:rPr>
              <a:t> Show the code of how your would grant access to the database, but revoke access to the salary data.</a:t>
            </a:r>
            <a:endParaRPr sz="1900">
              <a:solidFill>
                <a:srgbClr val="FF0000"/>
              </a:solidFill>
            </a:endParaRPr>
          </a:p>
          <a:p>
            <a:pPr marL="0" lvl="0" indent="0" algn="l" rtl="0">
              <a:spcBef>
                <a:spcPts val="1600"/>
              </a:spcBef>
              <a:spcAft>
                <a:spcPts val="0"/>
              </a:spcAft>
              <a:buNone/>
            </a:pPr>
            <a:r>
              <a:rPr lang="en" sz="1900">
                <a:solidFill>
                  <a:srgbClr val="FF0000"/>
                </a:solidFill>
              </a:rPr>
              <a:t>Submit screenshot of code</a:t>
            </a:r>
            <a:endParaRPr sz="1900">
              <a:solidFill>
                <a:srgbClr val="FF0000"/>
              </a:solidFill>
            </a:endParaRPr>
          </a:p>
          <a:p>
            <a:pPr marL="457200" lvl="0" indent="0" algn="l" rtl="0">
              <a:spcBef>
                <a:spcPts val="1600"/>
              </a:spcBef>
              <a:spcAft>
                <a:spcPts val="1600"/>
              </a:spcAft>
              <a:buNone/>
            </a:pPr>
            <a:endParaRPr sz="19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65"/>
        <p:cNvGrpSpPr/>
        <p:nvPr/>
      </p:nvGrpSpPr>
      <p:grpSpPr>
        <a:xfrm>
          <a:off x="0" y="0"/>
          <a:ext cx="0" cy="0"/>
          <a:chOff x="0" y="0"/>
          <a:chExt cx="0" cy="0"/>
        </a:xfrm>
      </p:grpSpPr>
      <p:sp>
        <p:nvSpPr>
          <p:cNvPr id="366" name="Google Shape;366;p8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Appendix</a:t>
            </a:r>
            <a:endParaRPr sz="3000" b="1">
              <a:solidFill>
                <a:srgbClr val="FFFFFF"/>
              </a:solidFill>
              <a:latin typeface="Open Sans"/>
              <a:ea typeface="Open Sans"/>
              <a:cs typeface="Open Sans"/>
              <a:sym typeface="Open Sans"/>
            </a:endParaRPr>
          </a:p>
          <a:p>
            <a:pPr marL="0" lvl="0" indent="0" algn="l" rtl="0">
              <a:lnSpc>
                <a:spcPct val="150000"/>
              </a:lnSpc>
              <a:spcBef>
                <a:spcPts val="0"/>
              </a:spcBef>
              <a:spcAft>
                <a:spcPts val="0"/>
              </a:spcAft>
              <a:buClr>
                <a:schemeClr val="lt1"/>
              </a:buClr>
              <a:buFont typeface="Open Sans"/>
              <a:buNone/>
            </a:pPr>
            <a:endParaRPr sz="3000" b="1">
              <a:solidFill>
                <a:srgbClr val="FFFFFF"/>
              </a:solidFill>
              <a:latin typeface="Open Sans"/>
              <a:ea typeface="Open Sans"/>
              <a:cs typeface="Open Sans"/>
              <a:sym typeface="Open Sans"/>
            </a:endParaRPr>
          </a:p>
        </p:txBody>
      </p:sp>
      <p:sp>
        <p:nvSpPr>
          <p:cNvPr id="367" name="Google Shape;367;p8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8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Additional Info</a:t>
            </a:r>
            <a:endParaRPr/>
          </a:p>
        </p:txBody>
      </p:sp>
      <p:sp>
        <p:nvSpPr>
          <p:cNvPr id="373" name="Google Shape;373;p8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t>You can include supporting or additional information that supports your previous slides, but isn’t necessary for every person to see that looks at your slides.</a:t>
            </a:r>
            <a:endParaRPr sz="3100"/>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5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Business Requirement</a:t>
            </a:r>
            <a:endParaRPr/>
          </a:p>
        </p:txBody>
      </p:sp>
      <p:sp>
        <p:nvSpPr>
          <p:cNvPr id="213" name="Google Shape;213;p56"/>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SzPts val="1900"/>
              <a:buFont typeface="Open Sans"/>
              <a:buChar char="●"/>
            </a:pPr>
            <a:r>
              <a:rPr lang="en" sz="1800" b="1" dirty="0">
                <a:latin typeface="Open Sans"/>
                <a:ea typeface="Open Sans"/>
                <a:cs typeface="Open Sans"/>
                <a:sym typeface="Open Sans"/>
              </a:rPr>
              <a:t>Purpose of the new database:</a:t>
            </a:r>
            <a:endParaRPr sz="1800" b="1" dirty="0">
              <a:latin typeface="Open Sans"/>
              <a:ea typeface="Open Sans"/>
              <a:cs typeface="Open Sans"/>
              <a:sym typeface="Open Sans"/>
            </a:endParaRPr>
          </a:p>
          <a:p>
            <a:pPr marL="457200" lvl="0" indent="0" algn="l" rtl="0">
              <a:lnSpc>
                <a:spcPct val="100000"/>
              </a:lnSpc>
              <a:spcBef>
                <a:spcPts val="1600"/>
              </a:spcBef>
              <a:spcAft>
                <a:spcPts val="0"/>
              </a:spcAft>
              <a:buClr>
                <a:schemeClr val="dk1"/>
              </a:buClr>
              <a:buSzPts val="1100"/>
              <a:buFont typeface="Arial"/>
              <a:buNone/>
            </a:pPr>
            <a:r>
              <a:rPr lang="en" sz="1600" dirty="0"/>
              <a:t>What is the business partner requesting  </a:t>
            </a:r>
          </a:p>
          <a:p>
            <a:pPr marL="742950" lvl="1" indent="-285750">
              <a:buFont typeface="Wingdings" pitchFamily="2" charset="2"/>
              <a:buChar char="§"/>
            </a:pPr>
            <a:r>
              <a:rPr lang="en-US" sz="1600" dirty="0"/>
              <a:t>Tech ABC Corp has recently experienced a lot of growth with its new AI powered video game console. As a result, company started operations in 4 new locations and its employee strength grew from 10 to over 200 employees. So, it is getting difficult for business partner (HR) to maintain employee information in shared spreadsheet. Besides this, HR partner has serious concerns  about data integrity and data security. Therefore, HR partner wants to maintain this information in database.</a:t>
            </a:r>
          </a:p>
          <a:p>
            <a:pPr marL="457200" lvl="0" indent="-349250" algn="l" rtl="0">
              <a:spcBef>
                <a:spcPts val="1200"/>
              </a:spcBef>
              <a:spcAft>
                <a:spcPts val="0"/>
              </a:spcAft>
              <a:buSzPts val="1900"/>
              <a:buFont typeface="Open Sans"/>
              <a:buChar char="●"/>
            </a:pPr>
            <a:r>
              <a:rPr lang="en" sz="1800" b="1" dirty="0">
                <a:latin typeface="Open Sans"/>
                <a:ea typeface="Open Sans"/>
                <a:cs typeface="Open Sans"/>
                <a:sym typeface="Open Sans"/>
              </a:rPr>
              <a:t>Describe current data management solution:</a:t>
            </a:r>
            <a:endParaRPr sz="1800" b="1" dirty="0">
              <a:solidFill>
                <a:srgbClr val="000000"/>
              </a:solidFill>
              <a:latin typeface="Arial"/>
              <a:ea typeface="Arial"/>
              <a:cs typeface="Arial"/>
              <a:sym typeface="Arial"/>
            </a:endParaRPr>
          </a:p>
          <a:p>
            <a:pPr marL="457200" lvl="0" indent="0" algn="l" rtl="0">
              <a:spcBef>
                <a:spcPts val="1200"/>
              </a:spcBef>
              <a:spcAft>
                <a:spcPts val="0"/>
              </a:spcAft>
              <a:buNone/>
            </a:pPr>
            <a:r>
              <a:rPr lang="en" sz="1600" dirty="0"/>
              <a:t>What is the current method data storage/management</a:t>
            </a:r>
            <a:endParaRPr sz="1800" dirty="0">
              <a:solidFill>
                <a:srgbClr val="000000"/>
              </a:solidFill>
              <a:latin typeface="Arial"/>
              <a:ea typeface="Arial"/>
              <a:cs typeface="Arial"/>
              <a:sym typeface="Arial"/>
            </a:endParaRPr>
          </a:p>
          <a:p>
            <a:pPr marL="742950" lvl="1" indent="-285750">
              <a:buFont typeface="Wingdings" pitchFamily="2" charset="2"/>
              <a:buChar char="§"/>
            </a:pPr>
            <a:r>
              <a:rPr lang="en-US" sz="1600" dirty="0"/>
              <a:t>The current data management solution is manual as employee data is maintained in excel spreadsheet on shared location. </a:t>
            </a:r>
          </a:p>
          <a:p>
            <a:pPr lvl="0" indent="-349250">
              <a:spcBef>
                <a:spcPts val="1200"/>
              </a:spcBef>
              <a:buSzPts val="1900"/>
              <a:buFont typeface="Open Sans"/>
              <a:buChar char="●"/>
            </a:pPr>
            <a:r>
              <a:rPr lang="en-US" sz="1800" b="1" dirty="0">
                <a:latin typeface="Open Sans"/>
                <a:ea typeface="Open Sans"/>
                <a:cs typeface="Open Sans"/>
                <a:sym typeface="Open Sans"/>
              </a:rPr>
              <a:t>Describe current data available:</a:t>
            </a:r>
          </a:p>
          <a:p>
            <a:pPr marL="0" lvl="0" indent="0">
              <a:spcBef>
                <a:spcPts val="1600"/>
              </a:spcBef>
              <a:buNone/>
            </a:pPr>
            <a:r>
              <a:rPr lang="en-US" sz="1800" b="1" dirty="0">
                <a:latin typeface="Open Sans"/>
                <a:ea typeface="Open Sans"/>
                <a:cs typeface="Open Sans"/>
                <a:sym typeface="Open Sans"/>
              </a:rPr>
              <a:t>	</a:t>
            </a:r>
            <a:r>
              <a:rPr lang="en-US" sz="1800" dirty="0"/>
              <a:t>What data does the business currently have available</a:t>
            </a:r>
          </a:p>
          <a:p>
            <a:pPr marL="742950" lvl="1" indent="-285750">
              <a:buFont typeface="Wingdings" pitchFamily="2" charset="2"/>
              <a:buChar char="§"/>
            </a:pPr>
            <a:r>
              <a:rPr lang="en-US" sz="1600" dirty="0"/>
              <a:t>The </a:t>
            </a:r>
            <a:r>
              <a:rPr lang="en-US" sz="1600" dirty="0">
                <a:hlinkClick r:id="rId3">
                  <a:extLst>
                    <a:ext uri="{A12FA001-AC4F-418D-AE19-62706E023703}">
                      <ahyp:hlinkClr xmlns:ahyp="http://schemas.microsoft.com/office/drawing/2018/hyperlinkcolor" val="tx"/>
                    </a:ext>
                  </a:extLst>
                </a:hlinkClick>
              </a:rPr>
              <a:t>HR dataset</a:t>
            </a:r>
            <a:r>
              <a:rPr lang="en-US" sz="1600" dirty="0"/>
              <a:t>  is an Excel workbook consisting of 206 records, with eleven columns. The data is in human-readable format and has not been normalized at all. It contains information such as job title, department, manager's name, hire date, start date, end date, work location, and salary.</a:t>
            </a:r>
            <a:endParaRPr sz="1600" dirty="0">
              <a:sym typeface="Arial"/>
            </a:endParaRPr>
          </a:p>
          <a:p>
            <a:pPr marL="457200" lvl="0" indent="0" algn="l" rtl="0">
              <a:spcBef>
                <a:spcPts val="0"/>
              </a:spcBef>
              <a:spcAft>
                <a:spcPts val="0"/>
              </a:spcAft>
              <a:buClr>
                <a:schemeClr val="dk1"/>
              </a:buClr>
              <a:buSzPts val="1100"/>
              <a:buFont typeface="Arial"/>
              <a:buNone/>
            </a:pPr>
            <a:endParaRPr sz="1900" dirty="0"/>
          </a:p>
          <a:p>
            <a:pPr marL="457200" lvl="0" indent="0" algn="l" rtl="0">
              <a:spcBef>
                <a:spcPts val="1600"/>
              </a:spcBef>
              <a:spcAft>
                <a:spcPts val="1600"/>
              </a:spcAft>
              <a:buNone/>
            </a:pPr>
            <a:endParaRPr sz="1900" dirty="0"/>
          </a:p>
        </p:txBody>
      </p:sp>
    </p:spTree>
    <p:extLst>
      <p:ext uri="{BB962C8B-B14F-4D97-AF65-F5344CB8AC3E}">
        <p14:creationId xmlns:p14="http://schemas.microsoft.com/office/powerpoint/2010/main" val="3798810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5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Business Requirement</a:t>
            </a:r>
            <a:endParaRPr/>
          </a:p>
        </p:txBody>
      </p:sp>
      <p:sp>
        <p:nvSpPr>
          <p:cNvPr id="213" name="Google Shape;213;p56"/>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1600"/>
              </a:spcBef>
              <a:spcAft>
                <a:spcPts val="0"/>
              </a:spcAft>
              <a:buSzPts val="1900"/>
              <a:buFont typeface="Open Sans"/>
              <a:buChar char="●"/>
            </a:pPr>
            <a:r>
              <a:rPr lang="en" sz="1800" b="1" dirty="0">
                <a:latin typeface="Open Sans"/>
                <a:ea typeface="Open Sans"/>
                <a:cs typeface="Open Sans"/>
                <a:sym typeface="Open Sans"/>
              </a:rPr>
              <a:t>Additional data requests:</a:t>
            </a:r>
            <a:endParaRPr sz="18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600" dirty="0"/>
              <a:t>Does the user have future data requests</a:t>
            </a:r>
            <a:endParaRPr sz="1800" dirty="0"/>
          </a:p>
          <a:p>
            <a:pPr marL="742950" lvl="1" indent="-285750">
              <a:buFont typeface="Wingdings" pitchFamily="2" charset="2"/>
              <a:buChar char="§"/>
            </a:pPr>
            <a:r>
              <a:rPr lang="en-US" sz="1600" dirty="0"/>
              <a:t>Yes. The HR manager wants this new database to interface with payroll application in the future. </a:t>
            </a:r>
            <a:endParaRPr sz="1600" dirty="0"/>
          </a:p>
          <a:p>
            <a:pPr marL="457200" lvl="0" indent="-349250" algn="l" rtl="0">
              <a:spcBef>
                <a:spcPts val="1600"/>
              </a:spcBef>
              <a:spcAft>
                <a:spcPts val="0"/>
              </a:spcAft>
              <a:buSzPts val="1900"/>
              <a:buFont typeface="Open Sans"/>
              <a:buChar char="●"/>
            </a:pPr>
            <a:r>
              <a:rPr lang="en" sz="1800" b="1" dirty="0">
                <a:latin typeface="Open Sans"/>
                <a:ea typeface="Open Sans"/>
                <a:cs typeface="Open Sans"/>
                <a:sym typeface="Open Sans"/>
              </a:rPr>
              <a:t>Who will own/manage data</a:t>
            </a:r>
            <a:endParaRPr sz="18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600" dirty="0"/>
              <a:t>What department will own / manage the data in the database</a:t>
            </a:r>
            <a:endParaRPr sz="1800" dirty="0"/>
          </a:p>
          <a:p>
            <a:pPr marL="742950" lvl="1" indent="-285750">
              <a:buFont typeface="Wingdings" pitchFamily="2" charset="2"/>
              <a:buChar char="§"/>
            </a:pPr>
            <a:r>
              <a:rPr lang="en-US" sz="1600" dirty="0"/>
              <a:t>Management and HR employees will own and manage data. </a:t>
            </a:r>
          </a:p>
          <a:p>
            <a:pPr marL="457200" lvl="0" indent="0" algn="l" rtl="0">
              <a:lnSpc>
                <a:spcPct val="100000"/>
              </a:lnSpc>
              <a:spcBef>
                <a:spcPts val="0"/>
              </a:spcBef>
              <a:spcAft>
                <a:spcPts val="0"/>
              </a:spcAft>
              <a:buNone/>
            </a:pPr>
            <a:endParaRPr sz="1800" dirty="0"/>
          </a:p>
          <a:p>
            <a:pPr marL="457200" lvl="0" indent="-349250" algn="l" rtl="0">
              <a:spcBef>
                <a:spcPts val="0"/>
              </a:spcBef>
              <a:spcAft>
                <a:spcPts val="0"/>
              </a:spcAft>
              <a:buSzPts val="1900"/>
              <a:buFont typeface="Open Sans"/>
              <a:buChar char="●"/>
            </a:pPr>
            <a:r>
              <a:rPr lang="en" sz="1800" b="1" dirty="0">
                <a:latin typeface="Open Sans"/>
                <a:ea typeface="Open Sans"/>
                <a:cs typeface="Open Sans"/>
                <a:sym typeface="Open Sans"/>
              </a:rPr>
              <a:t>Who will have access to database</a:t>
            </a:r>
            <a:endParaRPr sz="18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600" dirty="0"/>
              <a:t>List user types that will have access; also list any restrictions to access.</a:t>
            </a:r>
            <a:endParaRPr sz="1800" dirty="0"/>
          </a:p>
          <a:p>
            <a:pPr marL="742950" lvl="1" indent="-285750">
              <a:buFont typeface="Wingdings" pitchFamily="2" charset="2"/>
              <a:buChar char="§"/>
            </a:pPr>
            <a:r>
              <a:rPr lang="en-US" sz="1600" dirty="0"/>
              <a:t>Following are the two user types who will have access to this new database </a:t>
            </a:r>
          </a:p>
          <a:p>
            <a:pPr marL="457200" lvl="0" indent="0" algn="l" rtl="0">
              <a:spcBef>
                <a:spcPts val="0"/>
              </a:spcBef>
              <a:spcAft>
                <a:spcPts val="0"/>
              </a:spcAft>
              <a:buClr>
                <a:schemeClr val="dk1"/>
              </a:buClr>
              <a:buSzPts val="1100"/>
              <a:buFont typeface="Arial"/>
              <a:buNone/>
            </a:pPr>
            <a:endParaRPr sz="1900" dirty="0"/>
          </a:p>
          <a:p>
            <a:pPr marL="457200" lvl="0" indent="0" algn="l" rtl="0">
              <a:spcBef>
                <a:spcPts val="1600"/>
              </a:spcBef>
              <a:spcAft>
                <a:spcPts val="1600"/>
              </a:spcAft>
              <a:buNone/>
            </a:pPr>
            <a:endParaRPr sz="1900" dirty="0"/>
          </a:p>
        </p:txBody>
      </p:sp>
      <p:graphicFrame>
        <p:nvGraphicFramePr>
          <p:cNvPr id="5" name="Table 4">
            <a:extLst>
              <a:ext uri="{FF2B5EF4-FFF2-40B4-BE49-F238E27FC236}">
                <a16:creationId xmlns:a16="http://schemas.microsoft.com/office/drawing/2014/main" id="{6E64342E-B3B2-CF46-AFA8-9A8EDB718277}"/>
              </a:ext>
            </a:extLst>
          </p:cNvPr>
          <p:cNvGraphicFramePr>
            <a:graphicFrameLocks noGrp="1"/>
          </p:cNvGraphicFramePr>
          <p:nvPr>
            <p:extLst>
              <p:ext uri="{D42A27DB-BD31-4B8C-83A1-F6EECF244321}">
                <p14:modId xmlns:p14="http://schemas.microsoft.com/office/powerpoint/2010/main" val="957027671"/>
              </p:ext>
            </p:extLst>
          </p:nvPr>
        </p:nvGraphicFramePr>
        <p:xfrm>
          <a:off x="752475" y="7391400"/>
          <a:ext cx="5937250" cy="2170747"/>
        </p:xfrm>
        <a:graphic>
          <a:graphicData uri="http://schemas.openxmlformats.org/drawingml/2006/table">
            <a:tbl>
              <a:tblPr firstRow="1" firstCol="1" bandRow="1">
                <a:tableStyleId>{9D7B26C5-4107-4FEC-AEDC-1716B250A1EF}</a:tableStyleId>
              </a:tblPr>
              <a:tblGrid>
                <a:gridCol w="2968625">
                  <a:extLst>
                    <a:ext uri="{9D8B030D-6E8A-4147-A177-3AD203B41FA5}">
                      <a16:colId xmlns:a16="http://schemas.microsoft.com/office/drawing/2014/main" val="4273966921"/>
                    </a:ext>
                  </a:extLst>
                </a:gridCol>
                <a:gridCol w="2968625">
                  <a:extLst>
                    <a:ext uri="{9D8B030D-6E8A-4147-A177-3AD203B41FA5}">
                      <a16:colId xmlns:a16="http://schemas.microsoft.com/office/drawing/2014/main" val="3288209409"/>
                    </a:ext>
                  </a:extLst>
                </a:gridCol>
              </a:tblGrid>
              <a:tr h="271343">
                <a:tc>
                  <a:txBody>
                    <a:bodyPr/>
                    <a:lstStyle/>
                    <a:p>
                      <a:pPr marL="0" marR="0">
                        <a:spcBef>
                          <a:spcPts val="0"/>
                        </a:spcBef>
                        <a:spcAft>
                          <a:spcPts val="0"/>
                        </a:spcAft>
                      </a:pPr>
                      <a:r>
                        <a:rPr lang="en-US" sz="1600" dirty="0">
                          <a:effectLst/>
                        </a:rPr>
                        <a:t>User Types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600" dirty="0">
                          <a:effectLst/>
                        </a:rPr>
                        <a:t>Access Level &amp; Restrictions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7259444"/>
                  </a:ext>
                </a:extLst>
              </a:tr>
              <a:tr h="1085374">
                <a:tc>
                  <a:txBody>
                    <a:bodyPr/>
                    <a:lstStyle/>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Employees</a:t>
                      </a:r>
                      <a:endParaRPr lang="en-US" sz="1600" b="0" i="0" u="none" strike="noStrike" cap="none" dirty="0">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Read only access</a:t>
                      </a:r>
                    </a:p>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No access to salary information</a:t>
                      </a:r>
                    </a:p>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a:t>
                      </a:r>
                      <a:endParaRPr lang="en-US" sz="1600" b="0" i="0" u="none" strike="noStrike" cap="none" dirty="0">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3780201"/>
                  </a:ext>
                </a:extLst>
              </a:tr>
              <a:tr h="814030">
                <a:tc>
                  <a:txBody>
                    <a:bodyPr/>
                    <a:lstStyle/>
                    <a:p>
                      <a:pPr marL="0" marR="0">
                        <a:spcBef>
                          <a:spcPts val="0"/>
                        </a:spcBef>
                        <a:spcAft>
                          <a:spcPts val="0"/>
                        </a:spcAft>
                      </a:pPr>
                      <a:r>
                        <a:rPr lang="en-US" sz="1600" b="0" i="0" u="none" strike="noStrike" cap="none">
                          <a:solidFill>
                            <a:schemeClr val="dk2"/>
                          </a:solidFill>
                          <a:latin typeface="Open Sans Light"/>
                          <a:cs typeface="Open Sans Light"/>
                          <a:sym typeface="Open Sans Light"/>
                        </a:rPr>
                        <a:t>HR and management level Employees</a:t>
                      </a:r>
                    </a:p>
                    <a:p>
                      <a:pPr marL="0" marR="0">
                        <a:spcBef>
                          <a:spcPts val="0"/>
                        </a:spcBef>
                        <a:spcAft>
                          <a:spcPts val="0"/>
                        </a:spcAft>
                      </a:pPr>
                      <a:r>
                        <a:rPr lang="en-US" sz="1600" b="0" i="0" u="none" strike="noStrike" cap="none">
                          <a:solidFill>
                            <a:schemeClr val="dk2"/>
                          </a:solidFill>
                          <a:latin typeface="Open Sans Light"/>
                          <a:cs typeface="Open Sans Light"/>
                          <a:sym typeface="Open Sans Light"/>
                        </a:rPr>
                        <a:t> </a:t>
                      </a:r>
                      <a:endParaRPr lang="en-US" sz="1600" b="0" i="0" u="none" strike="noStrike" cap="none">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Write access</a:t>
                      </a:r>
                    </a:p>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No restrictions </a:t>
                      </a:r>
                      <a:endParaRPr lang="en-US" sz="1600" b="0" i="0" u="none" strike="noStrike" cap="none" dirty="0">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180747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5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Business Requirement</a:t>
            </a:r>
            <a:endParaRPr/>
          </a:p>
        </p:txBody>
      </p:sp>
      <p:sp>
        <p:nvSpPr>
          <p:cNvPr id="219" name="Google Shape;219;p5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Estimated size of database</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dirty="0"/>
              <a:t>List the size of the database in terms of numbers of rows. Business users often understand row or column size instead of GBs or MBs</a:t>
            </a:r>
            <a:endParaRPr sz="1900" dirty="0"/>
          </a:p>
          <a:p>
            <a:pPr marL="742950" lvl="1" indent="-285750">
              <a:buFont typeface="Wingdings" pitchFamily="2" charset="2"/>
              <a:buChar char="§"/>
            </a:pPr>
            <a:r>
              <a:rPr lang="en-US" sz="1600" dirty="0"/>
              <a:t>206 number of rows and 11 number of columns.</a:t>
            </a:r>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Estimated annual growth</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dirty="0"/>
              <a:t>List any expected growth to the data</a:t>
            </a:r>
            <a:endParaRPr sz="1900" b="1" dirty="0">
              <a:latin typeface="Open Sans"/>
              <a:ea typeface="Open Sans"/>
              <a:cs typeface="Open Sans"/>
              <a:sym typeface="Open Sans"/>
            </a:endParaRPr>
          </a:p>
          <a:p>
            <a:pPr marL="742950" lvl="1" indent="-285750">
              <a:buFont typeface="Wingdings" pitchFamily="2" charset="2"/>
              <a:buChar char="§"/>
            </a:pPr>
            <a:r>
              <a:rPr lang="en-US" sz="1600" dirty="0"/>
              <a:t>20% growth a year for the next 5 years. </a:t>
            </a:r>
            <a:endParaRPr sz="1600" dirty="0">
              <a:sym typeface="Open Sans"/>
            </a:endParaRPr>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Is any of the data sensitive/restricted</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dirty="0"/>
              <a:t>List any data that may be sensitive or restricted from particular users</a:t>
            </a:r>
            <a:endParaRPr sz="1900" dirty="0"/>
          </a:p>
          <a:p>
            <a:pPr marL="0" lvl="0" indent="0" algn="l" rtl="0">
              <a:spcBef>
                <a:spcPts val="0"/>
              </a:spcBef>
              <a:spcAft>
                <a:spcPts val="0"/>
              </a:spcAft>
              <a:buNone/>
            </a:pPr>
            <a:endParaRPr sz="1900" b="1" dirty="0">
              <a:latin typeface="Open Sans"/>
              <a:ea typeface="Open Sans"/>
              <a:cs typeface="Open Sans"/>
              <a:sym typeface="Open Sans"/>
            </a:endParaRPr>
          </a:p>
          <a:p>
            <a:pPr marL="742950" lvl="1" indent="-285750">
              <a:buFont typeface="Wingdings" pitchFamily="2" charset="2"/>
              <a:buChar char="§"/>
            </a:pPr>
            <a:r>
              <a:rPr lang="en-US" sz="1600" dirty="0"/>
              <a:t>Yes, salary data is sensitive, and its access should be restricted to HR partner or management level employees.  No other employees should be able to access salary information. </a:t>
            </a:r>
            <a:endParaRPr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Architect Technical Requirement</a:t>
            </a:r>
            <a:endParaRPr dirty="0"/>
          </a:p>
        </p:txBody>
      </p:sp>
      <p:sp>
        <p:nvSpPr>
          <p:cNvPr id="225" name="Google Shape;225;p5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600" b="1" dirty="0">
                <a:latin typeface="Open Sans"/>
                <a:ea typeface="Open Sans"/>
                <a:cs typeface="Open Sans"/>
                <a:sym typeface="Open Sans"/>
              </a:rPr>
              <a:t>Justification for the new database</a:t>
            </a:r>
            <a:endParaRPr sz="16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400" dirty="0"/>
              <a:t>Provide at least two justifications for building a database</a:t>
            </a:r>
            <a:endParaRPr sz="1600" dirty="0"/>
          </a:p>
          <a:p>
            <a:pPr lvl="1">
              <a:buFont typeface="Wingdings" pitchFamily="2" charset="2"/>
              <a:buChar char="§"/>
            </a:pPr>
            <a:r>
              <a:rPr lang="en-US" sz="1400" dirty="0"/>
              <a:t>Data integrity and data security issues will be addressed by building database. </a:t>
            </a:r>
          </a:p>
          <a:p>
            <a:pPr lvl="1">
              <a:buFont typeface="Wingdings" pitchFamily="2" charset="2"/>
              <a:buChar char="§"/>
            </a:pPr>
            <a:r>
              <a:rPr lang="en-US" sz="1400" dirty="0"/>
              <a:t>It is becoming cumbersome to manage employee details in excel spreadsheet as employee numbers grew from 10-person team to 200+ person. Also, 20% growth is projected for next 5 years which will make it difficult to manager information in excel file. </a:t>
            </a:r>
          </a:p>
          <a:p>
            <a:pPr marL="457200" lvl="0" indent="-349250" algn="l" rtl="0">
              <a:spcBef>
                <a:spcPts val="1600"/>
              </a:spcBef>
              <a:spcAft>
                <a:spcPts val="0"/>
              </a:spcAft>
              <a:buSzPts val="1900"/>
              <a:buFont typeface="Open Sans"/>
              <a:buChar char="●"/>
            </a:pPr>
            <a:r>
              <a:rPr lang="en" sz="1600" b="1" dirty="0">
                <a:latin typeface="Open Sans"/>
                <a:ea typeface="Open Sans"/>
                <a:cs typeface="Open Sans"/>
                <a:sym typeface="Open Sans"/>
              </a:rPr>
              <a:t>Database objects</a:t>
            </a:r>
            <a:endParaRPr sz="16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400" dirty="0"/>
              <a:t>List the database objects (tables, views, special procedures)  that will be created for the database. </a:t>
            </a:r>
            <a:endParaRPr sz="1400" dirty="0"/>
          </a:p>
          <a:p>
            <a:pPr marL="457200" lvl="0" indent="0" algn="l" rtl="0">
              <a:lnSpc>
                <a:spcPct val="100000"/>
              </a:lnSpc>
              <a:spcBef>
                <a:spcPts val="0"/>
              </a:spcBef>
              <a:spcAft>
                <a:spcPts val="0"/>
              </a:spcAft>
              <a:buNone/>
            </a:pPr>
            <a:endParaRPr sz="1400" dirty="0"/>
          </a:p>
          <a:p>
            <a:pPr marL="457200" lvl="0" indent="0" algn="l" rtl="0">
              <a:lnSpc>
                <a:spcPct val="100000"/>
              </a:lnSpc>
              <a:spcBef>
                <a:spcPts val="0"/>
              </a:spcBef>
              <a:spcAft>
                <a:spcPts val="0"/>
              </a:spcAft>
              <a:buNone/>
            </a:pPr>
            <a:r>
              <a:rPr lang="en" sz="1400" dirty="0"/>
              <a:t>Hint - you may want to circle back to this answer after completing the logical ERD in step 2.</a:t>
            </a:r>
            <a:endParaRPr sz="1400" dirty="0"/>
          </a:p>
          <a:p>
            <a:pPr lvl="1">
              <a:buFont typeface="Wingdings" pitchFamily="2" charset="2"/>
              <a:buChar char="§"/>
            </a:pPr>
            <a:r>
              <a:rPr lang="en-US" sz="1400" dirty="0"/>
              <a:t>Following tables – attributes needs to be created for HR database – </a:t>
            </a:r>
          </a:p>
          <a:p>
            <a:pPr marL="38100" indent="0">
              <a:lnSpc>
                <a:spcPct val="100000"/>
              </a:lnSpc>
              <a:spcBef>
                <a:spcPts val="300"/>
              </a:spcBef>
              <a:buNone/>
            </a:pPr>
            <a:endParaRPr lang="en-US" sz="1600" dirty="0"/>
          </a:p>
          <a:p>
            <a:pPr lvl="2">
              <a:lnSpc>
                <a:spcPct val="100000"/>
              </a:lnSpc>
              <a:spcBef>
                <a:spcPts val="300"/>
              </a:spcBef>
              <a:buFont typeface="Courier New" panose="02070309020205020404" pitchFamily="49" charset="0"/>
              <a:buChar char="o"/>
            </a:pPr>
            <a:r>
              <a:rPr lang="en-US" sz="1200" dirty="0"/>
              <a:t>Employee -  Employee Id, Employee name, Employee Email, Hire Date, Education ID </a:t>
            </a:r>
          </a:p>
          <a:p>
            <a:pPr lvl="2">
              <a:lnSpc>
                <a:spcPct val="100000"/>
              </a:lnSpc>
              <a:spcBef>
                <a:spcPts val="300"/>
              </a:spcBef>
              <a:buFont typeface="Courier New" panose="02070309020205020404" pitchFamily="49" charset="0"/>
              <a:buChar char="o"/>
            </a:pPr>
            <a:r>
              <a:rPr lang="en-US" sz="1200" dirty="0"/>
              <a:t>Employee History – Employee Id, Manager Id, Job ID , Salary ID, Department ID, Address ID, Start Date, End Date</a:t>
            </a:r>
          </a:p>
          <a:p>
            <a:pPr lvl="2">
              <a:lnSpc>
                <a:spcPct val="100000"/>
              </a:lnSpc>
              <a:spcBef>
                <a:spcPts val="300"/>
              </a:spcBef>
              <a:buFont typeface="Courier New" panose="02070309020205020404" pitchFamily="49" charset="0"/>
              <a:buChar char="o"/>
            </a:pPr>
            <a:r>
              <a:rPr lang="en-US" sz="1200" dirty="0"/>
              <a:t>Education – Education Id, Education</a:t>
            </a:r>
          </a:p>
          <a:p>
            <a:pPr lvl="2">
              <a:lnSpc>
                <a:spcPct val="100000"/>
              </a:lnSpc>
              <a:spcBef>
                <a:spcPts val="300"/>
              </a:spcBef>
              <a:buFont typeface="Courier New" panose="02070309020205020404" pitchFamily="49" charset="0"/>
              <a:buChar char="o"/>
            </a:pPr>
            <a:r>
              <a:rPr lang="en-US" sz="1200" dirty="0"/>
              <a:t>Job – Job ID, Job Title</a:t>
            </a:r>
          </a:p>
          <a:p>
            <a:pPr lvl="2">
              <a:lnSpc>
                <a:spcPct val="100000"/>
              </a:lnSpc>
              <a:spcBef>
                <a:spcPts val="300"/>
              </a:spcBef>
              <a:buFont typeface="Courier New" panose="02070309020205020404" pitchFamily="49" charset="0"/>
              <a:buChar char="o"/>
            </a:pPr>
            <a:r>
              <a:rPr lang="en-US" sz="1200" dirty="0"/>
              <a:t>Salary – Salary Id, Salary</a:t>
            </a:r>
          </a:p>
          <a:p>
            <a:pPr lvl="2">
              <a:lnSpc>
                <a:spcPct val="100000"/>
              </a:lnSpc>
              <a:spcBef>
                <a:spcPts val="300"/>
              </a:spcBef>
              <a:buFont typeface="Courier New" panose="02070309020205020404" pitchFamily="49" charset="0"/>
              <a:buChar char="o"/>
            </a:pPr>
            <a:r>
              <a:rPr lang="en-US" sz="1200" dirty="0"/>
              <a:t>Department – Department Id, Department Name </a:t>
            </a:r>
          </a:p>
          <a:p>
            <a:pPr lvl="2">
              <a:lnSpc>
                <a:spcPct val="100000"/>
              </a:lnSpc>
              <a:spcBef>
                <a:spcPts val="300"/>
              </a:spcBef>
              <a:buFont typeface="Courier New" panose="02070309020205020404" pitchFamily="49" charset="0"/>
              <a:buChar char="o"/>
            </a:pPr>
            <a:r>
              <a:rPr lang="en-US" sz="1200" dirty="0"/>
              <a:t>Address – Address Id, Address , City ID </a:t>
            </a:r>
          </a:p>
          <a:p>
            <a:pPr lvl="2">
              <a:lnSpc>
                <a:spcPct val="100000"/>
              </a:lnSpc>
              <a:spcBef>
                <a:spcPts val="300"/>
              </a:spcBef>
              <a:buFont typeface="Courier New" panose="02070309020205020404" pitchFamily="49" charset="0"/>
              <a:buChar char="o"/>
            </a:pPr>
            <a:r>
              <a:rPr lang="en-US" sz="1200" dirty="0"/>
              <a:t>City – City Id, City, State Id</a:t>
            </a:r>
          </a:p>
          <a:p>
            <a:pPr lvl="2">
              <a:lnSpc>
                <a:spcPct val="100000"/>
              </a:lnSpc>
              <a:spcBef>
                <a:spcPts val="300"/>
              </a:spcBef>
              <a:buFont typeface="Courier New" panose="02070309020205020404" pitchFamily="49" charset="0"/>
              <a:buChar char="o"/>
            </a:pPr>
            <a:r>
              <a:rPr lang="en-US" sz="1200" dirty="0"/>
              <a:t>State  - State Id, State , Location Id</a:t>
            </a:r>
          </a:p>
          <a:p>
            <a:pPr lvl="2">
              <a:lnSpc>
                <a:spcPct val="100000"/>
              </a:lnSpc>
              <a:spcBef>
                <a:spcPts val="300"/>
              </a:spcBef>
              <a:buFont typeface="Courier New" panose="02070309020205020404" pitchFamily="49" charset="0"/>
              <a:buChar char="o"/>
            </a:pPr>
            <a:r>
              <a:rPr lang="en-US" sz="1200" dirty="0"/>
              <a:t>Location – Location Id, Location</a:t>
            </a:r>
          </a:p>
          <a:p>
            <a:pPr marL="457200" lvl="0" indent="0" algn="l" rtl="0">
              <a:spcBef>
                <a:spcPts val="0"/>
              </a:spcBef>
              <a:spcAft>
                <a:spcPts val="0"/>
              </a:spcAft>
              <a:buNone/>
            </a:pPr>
            <a:endParaRPr sz="1800" dirty="0"/>
          </a:p>
        </p:txBody>
      </p:sp>
    </p:spTree>
    <p:extLst>
      <p:ext uri="{BB962C8B-B14F-4D97-AF65-F5344CB8AC3E}">
        <p14:creationId xmlns:p14="http://schemas.microsoft.com/office/powerpoint/2010/main" val="3399867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Architect Technical Requirement</a:t>
            </a:r>
            <a:endParaRPr dirty="0"/>
          </a:p>
        </p:txBody>
      </p:sp>
      <p:sp>
        <p:nvSpPr>
          <p:cNvPr id="225" name="Google Shape;225;p5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1600"/>
              </a:spcBef>
              <a:spcAft>
                <a:spcPts val="0"/>
              </a:spcAft>
              <a:buSzPts val="1900"/>
              <a:buFont typeface="Open Sans"/>
              <a:buChar char="●"/>
            </a:pPr>
            <a:r>
              <a:rPr lang="en" sz="1800" b="1" dirty="0">
                <a:latin typeface="Open Sans"/>
                <a:ea typeface="Open Sans"/>
                <a:cs typeface="Open Sans"/>
                <a:sym typeface="Open Sans"/>
              </a:rPr>
              <a:t>Data ingestion</a:t>
            </a:r>
            <a:endParaRPr sz="1800" b="1" dirty="0">
              <a:latin typeface="Open Sans"/>
              <a:ea typeface="Open Sans"/>
              <a:cs typeface="Open Sans"/>
              <a:sym typeface="Open Sans"/>
            </a:endParaRPr>
          </a:p>
          <a:p>
            <a:pPr marL="457200" lvl="0" indent="0" algn="l" rtl="0">
              <a:lnSpc>
                <a:spcPct val="100000"/>
              </a:lnSpc>
              <a:spcBef>
                <a:spcPts val="1600"/>
              </a:spcBef>
              <a:spcAft>
                <a:spcPts val="0"/>
              </a:spcAft>
              <a:buClr>
                <a:schemeClr val="dk1"/>
              </a:buClr>
              <a:buSzPts val="1100"/>
              <a:buFont typeface="Arial"/>
              <a:buNone/>
            </a:pPr>
            <a:r>
              <a:rPr lang="en" sz="1600" dirty="0"/>
              <a:t>Select a data ingestion method (ETL, Direct feed, API) based on the information provided. </a:t>
            </a:r>
          </a:p>
          <a:p>
            <a:pPr lvl="1">
              <a:lnSpc>
                <a:spcPct val="100000"/>
              </a:lnSpc>
              <a:buFont typeface="Wingdings" pitchFamily="2" charset="2"/>
              <a:buChar char="§"/>
            </a:pPr>
            <a:r>
              <a:rPr lang="en-US" sz="1600" dirty="0"/>
              <a:t>ETL should be preferred data ingestion method to meet business requirements. Employee data is available in excel spreadsheet which can be loaded in staging table and after transformation we can load it in the destination tables. </a:t>
            </a:r>
          </a:p>
          <a:p>
            <a:pPr marL="457200" lvl="0" indent="0" algn="l" rtl="0">
              <a:lnSpc>
                <a:spcPct val="100000"/>
              </a:lnSpc>
              <a:spcBef>
                <a:spcPts val="1600"/>
              </a:spcBef>
              <a:spcAft>
                <a:spcPts val="0"/>
              </a:spcAft>
              <a:buClr>
                <a:schemeClr val="dk1"/>
              </a:buClr>
              <a:buSzPts val="1100"/>
              <a:buFont typeface="Arial"/>
              <a:buNone/>
            </a:pPr>
            <a:endParaRPr lang="en" sz="1600" dirty="0"/>
          </a:p>
          <a:p>
            <a:pPr marL="457200" lvl="0" indent="0" algn="l" rtl="0">
              <a:lnSpc>
                <a:spcPct val="100000"/>
              </a:lnSpc>
              <a:spcBef>
                <a:spcPts val="1600"/>
              </a:spcBef>
              <a:spcAft>
                <a:spcPts val="0"/>
              </a:spcAft>
              <a:buClr>
                <a:schemeClr val="dk1"/>
              </a:buClr>
              <a:buSzPts val="1100"/>
              <a:buFont typeface="Arial"/>
              <a:buNone/>
            </a:pPr>
            <a:endParaRPr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Technical Requirement</a:t>
            </a:r>
            <a:endParaRPr/>
          </a:p>
        </p:txBody>
      </p:sp>
      <p:sp>
        <p:nvSpPr>
          <p:cNvPr id="231" name="Google Shape;231;p5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Data governance (Ownership and User access)</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b="1" dirty="0">
                <a:latin typeface="Open Sans"/>
                <a:ea typeface="Open Sans"/>
                <a:cs typeface="Open Sans"/>
                <a:sym typeface="Open Sans"/>
              </a:rPr>
              <a:t>Ownership: </a:t>
            </a:r>
            <a:r>
              <a:rPr lang="en" sz="1700" dirty="0"/>
              <a:t>who will own and maintain the data</a:t>
            </a:r>
            <a:endParaRPr sz="1700" dirty="0"/>
          </a:p>
          <a:p>
            <a:pPr lvl="1">
              <a:buFont typeface="Wingdings" pitchFamily="2" charset="2"/>
              <a:buChar char="§"/>
            </a:pPr>
            <a:r>
              <a:rPr lang="en-US" sz="1600" dirty="0"/>
              <a:t>HR and management level employees </a:t>
            </a:r>
            <a:endParaRPr sz="1600" dirty="0"/>
          </a:p>
          <a:p>
            <a:pPr marL="457200" lvl="0" indent="0" algn="l" rtl="0">
              <a:lnSpc>
                <a:spcPct val="100000"/>
              </a:lnSpc>
              <a:spcBef>
                <a:spcPts val="0"/>
              </a:spcBef>
              <a:spcAft>
                <a:spcPts val="0"/>
              </a:spcAft>
              <a:buNone/>
            </a:pPr>
            <a:r>
              <a:rPr lang="en" sz="1700" b="1" dirty="0">
                <a:latin typeface="Open Sans"/>
                <a:ea typeface="Open Sans"/>
                <a:cs typeface="Open Sans"/>
                <a:sym typeface="Open Sans"/>
              </a:rPr>
              <a:t>User Access: </a:t>
            </a:r>
            <a:r>
              <a:rPr lang="en" sz="1700" dirty="0"/>
              <a:t>who will and will not have access to the data</a:t>
            </a:r>
          </a:p>
          <a:p>
            <a:pPr marL="457200" lvl="0" indent="0" algn="l" rtl="0">
              <a:lnSpc>
                <a:spcPct val="100000"/>
              </a:lnSpc>
              <a:spcBef>
                <a:spcPts val="0"/>
              </a:spcBef>
              <a:spcAft>
                <a:spcPts val="0"/>
              </a:spcAft>
              <a:buNone/>
            </a:pPr>
            <a:endParaRPr lang="en" sz="1700" dirty="0"/>
          </a:p>
          <a:p>
            <a:pPr marL="457200" lvl="0" indent="0" algn="l" rtl="0">
              <a:lnSpc>
                <a:spcPct val="100000"/>
              </a:lnSpc>
              <a:spcBef>
                <a:spcPts val="0"/>
              </a:spcBef>
              <a:spcAft>
                <a:spcPts val="0"/>
              </a:spcAft>
              <a:buNone/>
            </a:pPr>
            <a:endParaRPr sz="1700" dirty="0"/>
          </a:p>
          <a:p>
            <a:pPr marL="457200" lvl="0" indent="0" algn="l" rtl="0">
              <a:lnSpc>
                <a:spcPct val="100000"/>
              </a:lnSpc>
              <a:spcBef>
                <a:spcPts val="0"/>
              </a:spcBef>
              <a:spcAft>
                <a:spcPts val="0"/>
              </a:spcAft>
              <a:buNone/>
            </a:pPr>
            <a:endParaRPr sz="1700" dirty="0"/>
          </a:p>
          <a:p>
            <a:pPr marL="457200" lvl="0" indent="-349250" algn="l" rtl="0">
              <a:spcBef>
                <a:spcPts val="0"/>
              </a:spcBef>
              <a:spcAft>
                <a:spcPts val="0"/>
              </a:spcAft>
              <a:buSzPts val="1900"/>
              <a:buFont typeface="Open Sans"/>
              <a:buChar char="●"/>
            </a:pPr>
            <a:endParaRPr lang="en" sz="1900" b="1"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endParaRPr lang="en" sz="1900" b="1"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endParaRPr lang="en" sz="1900" b="1" dirty="0">
              <a:latin typeface="Open Sans"/>
              <a:ea typeface="Open Sans"/>
              <a:cs typeface="Open Sans"/>
              <a:sym typeface="Open Sans"/>
            </a:endParaRPr>
          </a:p>
          <a:p>
            <a:pPr marL="107950" lvl="0" indent="0" algn="l" rtl="0">
              <a:spcBef>
                <a:spcPts val="0"/>
              </a:spcBef>
              <a:spcAft>
                <a:spcPts val="0"/>
              </a:spcAft>
              <a:buSzPts val="1900"/>
              <a:buNone/>
            </a:pPr>
            <a:endParaRPr lang="en" sz="1900" b="1"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Scalability </a:t>
            </a:r>
            <a:endParaRPr sz="1900" b="1" dirty="0">
              <a:latin typeface="Open Sans"/>
              <a:ea typeface="Open Sans"/>
              <a:cs typeface="Open Sans"/>
              <a:sym typeface="Open Sans"/>
            </a:endParaRPr>
          </a:p>
          <a:p>
            <a:pPr marL="457200" lvl="0" indent="0" algn="l" rtl="0">
              <a:spcBef>
                <a:spcPts val="1600"/>
              </a:spcBef>
              <a:spcAft>
                <a:spcPts val="0"/>
              </a:spcAft>
              <a:buNone/>
            </a:pPr>
            <a:r>
              <a:rPr lang="en" sz="1600" dirty="0"/>
              <a:t>Should replication or </a:t>
            </a:r>
            <a:r>
              <a:rPr lang="en" sz="1600" dirty="0" err="1"/>
              <a:t>sharding</a:t>
            </a:r>
            <a:r>
              <a:rPr lang="en" sz="1600" dirty="0"/>
              <a:t> be used to ensure scalability based on user needs</a:t>
            </a:r>
            <a:endParaRPr sz="1600" dirty="0"/>
          </a:p>
          <a:p>
            <a:pPr lvl="1">
              <a:buFont typeface="Wingdings" pitchFamily="2" charset="2"/>
              <a:buChar char="§"/>
            </a:pPr>
            <a:r>
              <a:rPr lang="en-US" sz="1600" dirty="0"/>
              <a:t>The database size would be quite small as it contains HR records for only 206 employees. Also, the database will grow at rate of 20% which will not increase database size significantly. We can also create an index on important columns to improve read performance. </a:t>
            </a:r>
          </a:p>
          <a:p>
            <a:pPr lvl="1">
              <a:buFont typeface="Wingdings" pitchFamily="2" charset="2"/>
              <a:buChar char="§"/>
            </a:pPr>
            <a:r>
              <a:rPr lang="en-US" sz="1600" dirty="0"/>
              <a:t>Replication may be used, if the number of employees accessing the database would increase significantly in the future.</a:t>
            </a:r>
          </a:p>
          <a:p>
            <a:pPr lvl="1">
              <a:buFont typeface="Wingdings" pitchFamily="2" charset="2"/>
              <a:buChar char="§"/>
            </a:pPr>
            <a:r>
              <a:rPr lang="en-US" sz="1600" dirty="0"/>
              <a:t>Shading is not required as this is not write heavy database.</a:t>
            </a:r>
          </a:p>
          <a:p>
            <a:pPr marL="457200" lvl="0" indent="-349250" algn="l" rtl="0">
              <a:spcBef>
                <a:spcPts val="1600"/>
              </a:spcBef>
              <a:spcAft>
                <a:spcPts val="0"/>
              </a:spcAft>
              <a:buSzPts val="1900"/>
              <a:buFont typeface="Open Sans"/>
              <a:buChar char="●"/>
            </a:pPr>
            <a:endParaRPr sz="1700" dirty="0"/>
          </a:p>
          <a:p>
            <a:pPr marL="457200" lvl="0" indent="0" algn="l" rtl="0">
              <a:lnSpc>
                <a:spcPct val="100000"/>
              </a:lnSpc>
              <a:spcBef>
                <a:spcPts val="1600"/>
              </a:spcBef>
              <a:spcAft>
                <a:spcPts val="0"/>
              </a:spcAft>
              <a:buNone/>
            </a:pPr>
            <a:endParaRPr sz="1700" dirty="0"/>
          </a:p>
          <a:p>
            <a:pPr marL="0" lvl="0" indent="0" algn="l" rtl="0">
              <a:lnSpc>
                <a:spcPct val="100000"/>
              </a:lnSpc>
              <a:spcBef>
                <a:spcPts val="0"/>
              </a:spcBef>
              <a:spcAft>
                <a:spcPts val="0"/>
              </a:spcAft>
              <a:buClr>
                <a:schemeClr val="dk1"/>
              </a:buClr>
              <a:buSzPts val="1100"/>
              <a:buFont typeface="Arial"/>
              <a:buNone/>
            </a:pPr>
            <a:endParaRPr sz="1700" dirty="0"/>
          </a:p>
        </p:txBody>
      </p:sp>
      <p:graphicFrame>
        <p:nvGraphicFramePr>
          <p:cNvPr id="4" name="Table 3">
            <a:extLst>
              <a:ext uri="{FF2B5EF4-FFF2-40B4-BE49-F238E27FC236}">
                <a16:creationId xmlns:a16="http://schemas.microsoft.com/office/drawing/2014/main" id="{13ED49C2-FAA1-E34B-8D91-DA35C42101CA}"/>
              </a:ext>
            </a:extLst>
          </p:cNvPr>
          <p:cNvGraphicFramePr>
            <a:graphicFrameLocks noGrp="1"/>
          </p:cNvGraphicFramePr>
          <p:nvPr>
            <p:extLst>
              <p:ext uri="{D42A27DB-BD31-4B8C-83A1-F6EECF244321}">
                <p14:modId xmlns:p14="http://schemas.microsoft.com/office/powerpoint/2010/main" val="3890945637"/>
              </p:ext>
            </p:extLst>
          </p:nvPr>
        </p:nvGraphicFramePr>
        <p:xfrm>
          <a:off x="762000" y="4120625"/>
          <a:ext cx="6337300" cy="1706880"/>
        </p:xfrm>
        <a:graphic>
          <a:graphicData uri="http://schemas.openxmlformats.org/drawingml/2006/table">
            <a:tbl>
              <a:tblPr firstRow="1" firstCol="1" bandRow="1">
                <a:tableStyleId>{9D7B26C5-4107-4FEC-AEDC-1716B250A1EF}</a:tableStyleId>
              </a:tblPr>
              <a:tblGrid>
                <a:gridCol w="2438400">
                  <a:extLst>
                    <a:ext uri="{9D8B030D-6E8A-4147-A177-3AD203B41FA5}">
                      <a16:colId xmlns:a16="http://schemas.microsoft.com/office/drawing/2014/main" val="4273966921"/>
                    </a:ext>
                  </a:extLst>
                </a:gridCol>
                <a:gridCol w="3898900">
                  <a:extLst>
                    <a:ext uri="{9D8B030D-6E8A-4147-A177-3AD203B41FA5}">
                      <a16:colId xmlns:a16="http://schemas.microsoft.com/office/drawing/2014/main" val="3288209409"/>
                    </a:ext>
                  </a:extLst>
                </a:gridCol>
              </a:tblGrid>
              <a:tr h="172309">
                <a:tc>
                  <a:txBody>
                    <a:bodyPr/>
                    <a:lstStyle/>
                    <a:p>
                      <a:pPr marL="0" marR="0" algn="ctr">
                        <a:spcBef>
                          <a:spcPts val="0"/>
                        </a:spcBef>
                        <a:spcAft>
                          <a:spcPts val="0"/>
                        </a:spcAft>
                      </a:pPr>
                      <a:r>
                        <a:rPr lang="en-US" sz="1600" dirty="0">
                          <a:effectLst/>
                        </a:rPr>
                        <a:t>User Types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effectLst/>
                        </a:rPr>
                        <a:t>Access Level &amp; Restrictions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7259444"/>
                  </a:ext>
                </a:extLst>
              </a:tr>
              <a:tr h="689238">
                <a:tc>
                  <a:txBody>
                    <a:bodyPr/>
                    <a:lstStyle/>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Employees</a:t>
                      </a:r>
                      <a:endParaRPr lang="en-US" sz="1600" b="0" i="0" u="none" strike="noStrike" cap="none" dirty="0">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Read only access</a:t>
                      </a:r>
                    </a:p>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No access to salary information</a:t>
                      </a:r>
                    </a:p>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a:t>
                      </a:r>
                      <a:endParaRPr lang="en-US" sz="1600" b="0" i="0" u="none" strike="noStrike" cap="none" dirty="0">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3780201"/>
                  </a:ext>
                </a:extLst>
              </a:tr>
              <a:tr h="516928">
                <a:tc>
                  <a:txBody>
                    <a:bodyPr/>
                    <a:lstStyle/>
                    <a:p>
                      <a:pPr marL="0" marR="0">
                        <a:spcBef>
                          <a:spcPts val="0"/>
                        </a:spcBef>
                        <a:spcAft>
                          <a:spcPts val="0"/>
                        </a:spcAft>
                      </a:pPr>
                      <a:r>
                        <a:rPr lang="en-US" sz="1600" b="0" i="0" u="none" strike="noStrike" cap="none">
                          <a:solidFill>
                            <a:schemeClr val="dk2"/>
                          </a:solidFill>
                          <a:latin typeface="Open Sans Light"/>
                          <a:cs typeface="Open Sans Light"/>
                          <a:sym typeface="Open Sans Light"/>
                        </a:rPr>
                        <a:t>HR and management level Employees</a:t>
                      </a:r>
                    </a:p>
                    <a:p>
                      <a:pPr marL="0" marR="0">
                        <a:spcBef>
                          <a:spcPts val="0"/>
                        </a:spcBef>
                        <a:spcAft>
                          <a:spcPts val="0"/>
                        </a:spcAft>
                      </a:pPr>
                      <a:r>
                        <a:rPr lang="en-US" sz="1600" b="0" i="0" u="none" strike="noStrike" cap="none">
                          <a:solidFill>
                            <a:schemeClr val="dk2"/>
                          </a:solidFill>
                          <a:latin typeface="Open Sans Light"/>
                          <a:cs typeface="Open Sans Light"/>
                          <a:sym typeface="Open Sans Light"/>
                        </a:rPr>
                        <a:t> </a:t>
                      </a:r>
                      <a:endParaRPr lang="en-US" sz="1600" b="0" i="0" u="none" strike="noStrike" cap="none">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Write access</a:t>
                      </a:r>
                    </a:p>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No restrictions </a:t>
                      </a:r>
                      <a:endParaRPr lang="en-US" sz="1600" b="0" i="0" u="none" strike="noStrike" cap="none" dirty="0">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1807478"/>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2463</TotalTime>
  <Words>3054</Words>
  <Application>Microsoft Macintosh PowerPoint</Application>
  <PresentationFormat>Custom</PresentationFormat>
  <Paragraphs>303</Paragraphs>
  <Slides>36</Slides>
  <Notes>36</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36</vt:i4>
      </vt:variant>
    </vt:vector>
  </HeadingPairs>
  <TitlesOfParts>
    <vt:vector size="48" baseType="lpstr">
      <vt:lpstr>Open Sans Light</vt:lpstr>
      <vt:lpstr>Arial</vt:lpstr>
      <vt:lpstr>Wingdings</vt:lpstr>
      <vt:lpstr>Open Sans</vt:lpstr>
      <vt:lpstr>Courier New</vt:lpstr>
      <vt:lpstr>Times New Roman</vt:lpstr>
      <vt:lpstr>Source Code Pro</vt:lpstr>
      <vt:lpstr>Helvetica Neue</vt:lpstr>
      <vt:lpstr>Simple Light</vt:lpstr>
      <vt:lpstr>Simple Light</vt:lpstr>
      <vt:lpstr>Simple Light</vt:lpstr>
      <vt:lpstr>White</vt:lpstr>
      <vt:lpstr>Tech ABC Corp - HR Database </vt:lpstr>
      <vt:lpstr>PowerPoint Presentation</vt:lpstr>
      <vt:lpstr>Step 1: Data Architecture Foundations</vt:lpstr>
      <vt:lpstr>Data Architect Business Requirement</vt:lpstr>
      <vt:lpstr>Data Architect Business Requirement</vt:lpstr>
      <vt:lpstr>Data Architect Business Requirement</vt:lpstr>
      <vt:lpstr>Data Architect Technical Requirement</vt:lpstr>
      <vt:lpstr>Data Architect Technical Requirement</vt:lpstr>
      <vt:lpstr>Data Architect Technical Requirement</vt:lpstr>
      <vt:lpstr>Data Architect Technical Requirement</vt:lpstr>
      <vt:lpstr>PowerPoint Presentation</vt:lpstr>
      <vt:lpstr>Step 2: Relational Database Design</vt:lpstr>
      <vt:lpstr>ERD</vt:lpstr>
      <vt:lpstr>ERD</vt:lpstr>
      <vt:lpstr>ERD</vt:lpstr>
      <vt:lpstr>ERD</vt:lpstr>
      <vt:lpstr>ERD</vt:lpstr>
      <vt:lpstr>PowerPoint Presentation</vt:lpstr>
      <vt:lpstr>Step 3: Create A Physical Database</vt:lpstr>
      <vt:lpstr>DDL</vt:lpstr>
      <vt:lpstr>DDL</vt:lpstr>
      <vt:lpstr>DDL</vt:lpstr>
      <vt:lpstr>CRUD</vt:lpstr>
      <vt:lpstr>CRUD</vt:lpstr>
      <vt:lpstr>CRUD</vt:lpstr>
      <vt:lpstr>CRUD</vt:lpstr>
      <vt:lpstr>CRUD</vt:lpstr>
      <vt:lpstr>CRUD</vt:lpstr>
      <vt:lpstr>CRUD</vt:lpstr>
      <vt:lpstr>PowerPoint Presentation</vt:lpstr>
      <vt:lpstr>Step 4: Above and Beyond</vt:lpstr>
      <vt:lpstr>Standout Suggestion 1</vt:lpstr>
      <vt:lpstr>Standout Suggestion 2</vt:lpstr>
      <vt:lpstr>Standout Suggestion 3</vt:lpstr>
      <vt:lpstr>PowerPoint Presentation</vt:lpstr>
      <vt:lpstr>Additional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ABC Corp - HR Database </dc:title>
  <cp:lastModifiedBy>Arpit Sharma</cp:lastModifiedBy>
  <cp:revision>24</cp:revision>
  <dcterms:modified xsi:type="dcterms:W3CDTF">2021-06-07T13:45:54Z</dcterms:modified>
</cp:coreProperties>
</file>